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Inter"/>
      <p:regular r:id="rId17"/>
    </p:embeddedFont>
    <p:embeddedFont>
      <p:font typeface="Inter"/>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png>
</file>

<file path=ppt/media/image-3-3.svg>
</file>

<file path=ppt/media/image-3-4.png>
</file>

<file path=ppt/media/image-3-5.svg>
</file>

<file path=ppt/media/image-3-6.png>
</file>

<file path=ppt/media/image-3-7.svg>
</file>

<file path=ppt/media/image-4-1.png>
</file>

<file path=ppt/media/image-4-10.svg>
</file>

<file path=ppt/media/image-4-2.svg>
</file>

<file path=ppt/media/image-4-3.png>
</file>

<file path=ppt/media/image-4-4.svg>
</file>

<file path=ppt/media/image-4-5.png>
</file>

<file path=ppt/media/image-4-6.svg>
</file>

<file path=ppt/media/image-4-7.png>
</file>

<file path=ppt/media/image-4-8.svg>
</file>

<file path=ppt/media/image-4-9.png>
</file>

<file path=ppt/media/image-5-1.png>
</file>

<file path=ppt/media/image-5-2.png>
</file>

<file path=ppt/media/image-6-1.png>
</file>

<file path=ppt/media/image-7-1.png>
</file>

<file path=ppt/media/image-7-2.png>
</file>

<file path=ppt/media/image-8-1.png>
</file>

<file path=ppt/media/image-8-2.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svg"/><Relationship Id="rId4" Type="http://schemas.openxmlformats.org/officeDocument/2006/relationships/image" Target="../media/image-3-4.png"/><Relationship Id="rId5" Type="http://schemas.openxmlformats.org/officeDocument/2006/relationships/image" Target="../media/image-3-5.svg"/><Relationship Id="rId6" Type="http://schemas.openxmlformats.org/officeDocument/2006/relationships/image" Target="../media/image-3-6.png"/><Relationship Id="rId7" Type="http://schemas.openxmlformats.org/officeDocument/2006/relationships/image" Target="../media/image-3-7.svg"/><Relationship Id="rId8" Type="http://schemas.openxmlformats.org/officeDocument/2006/relationships/slideLayout" Target="../slideLayouts/slideLayout4.xml"/><Relationship Id="rId9"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svg"/><Relationship Id="rId3" Type="http://schemas.openxmlformats.org/officeDocument/2006/relationships/image" Target="../media/image-4-3.png"/><Relationship Id="rId4" Type="http://schemas.openxmlformats.org/officeDocument/2006/relationships/image" Target="../media/image-4-4.svg"/><Relationship Id="rId5" Type="http://schemas.openxmlformats.org/officeDocument/2006/relationships/image" Target="../media/image-4-5.png"/><Relationship Id="rId6" Type="http://schemas.openxmlformats.org/officeDocument/2006/relationships/image" Target="../media/image-4-6.svg"/><Relationship Id="rId7" Type="http://schemas.openxmlformats.org/officeDocument/2006/relationships/image" Target="../media/image-4-7.png"/><Relationship Id="rId8" Type="http://schemas.openxmlformats.org/officeDocument/2006/relationships/image" Target="../media/image-4-8.svg"/><Relationship Id="rId9" Type="http://schemas.openxmlformats.org/officeDocument/2006/relationships/image" Target="../media/image-4-9.png"/><Relationship Id="rId10" Type="http://schemas.openxmlformats.org/officeDocument/2006/relationships/image" Target="../media/image-4-10.svg"/><Relationship Id="rId11" Type="http://schemas.openxmlformats.org/officeDocument/2006/relationships/slideLayout" Target="../slideLayouts/slideLayout5.xml"/><Relationship Id="rId1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436846"/>
            <a:ext cx="7556421" cy="2835116"/>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Resume Suggestion and Multi-Label Classification System Using Machine Learning</a:t>
            </a:r>
            <a:endParaRPr lang="en-US" sz="4450" dirty="0"/>
          </a:p>
        </p:txBody>
      </p:sp>
      <p:sp>
        <p:nvSpPr>
          <p:cNvPr id="4" name="Text 1"/>
          <p:cNvSpPr/>
          <p:nvPr/>
        </p:nvSpPr>
        <p:spPr>
          <a:xfrm>
            <a:off x="6280190" y="4362688"/>
            <a:ext cx="7556421" cy="708660"/>
          </a:xfrm>
          <a:prstGeom prst="rect">
            <a:avLst/>
          </a:prstGeom>
          <a:noFill/>
          <a:ln/>
        </p:spPr>
        <p:txBody>
          <a:bodyPr wrap="square" lIns="0" tIns="0" rIns="0" bIns="0" rtlCol="0" anchor="t"/>
          <a:lstStyle/>
          <a:p>
            <a:pPr algn="l" indent="0" marL="0">
              <a:lnSpc>
                <a:spcPts val="2750"/>
              </a:lnSpc>
              <a:buNone/>
            </a:pPr>
            <a:r>
              <a:rPr lang="en-US" sz="2200" b="1" dirty="0">
                <a:solidFill>
                  <a:srgbClr val="000000"/>
                </a:solidFill>
                <a:latin typeface="Inter Bold" pitchFamily="34" charset="0"/>
                <a:ea typeface="Inter Bold" pitchFamily="34" charset="-122"/>
                <a:cs typeface="Inter Bold" pitchFamily="34" charset="-120"/>
              </a:rPr>
              <a:t>AI-Powered Resume Feedback and Classification System</a:t>
            </a:r>
            <a:endParaRPr lang="en-US" sz="2200" dirty="0"/>
          </a:p>
        </p:txBody>
      </p:sp>
      <p:sp>
        <p:nvSpPr>
          <p:cNvPr id="5" name="Text 2"/>
          <p:cNvSpPr/>
          <p:nvPr/>
        </p:nvSpPr>
        <p:spPr>
          <a:xfrm>
            <a:off x="6280190" y="5411510"/>
            <a:ext cx="7556421" cy="290274"/>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Presented by: [Your Name]</a:t>
            </a:r>
            <a:endParaRPr lang="en-US" sz="1400" dirty="0"/>
          </a:p>
        </p:txBody>
      </p:sp>
      <p:sp>
        <p:nvSpPr>
          <p:cNvPr id="6" name="Text 3"/>
          <p:cNvSpPr/>
          <p:nvPr/>
        </p:nvSpPr>
        <p:spPr>
          <a:xfrm>
            <a:off x="6280190" y="5956935"/>
            <a:ext cx="7556421" cy="290274"/>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Institution / Course: [Your Institution / Course]</a:t>
            </a:r>
            <a:endParaRPr lang="en-US" sz="1400" dirty="0"/>
          </a:p>
        </p:txBody>
      </p:sp>
      <p:sp>
        <p:nvSpPr>
          <p:cNvPr id="7" name="Text 4"/>
          <p:cNvSpPr/>
          <p:nvPr/>
        </p:nvSpPr>
        <p:spPr>
          <a:xfrm>
            <a:off x="6280190" y="6502360"/>
            <a:ext cx="7556421" cy="290274"/>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Date: [Date]</a:t>
            </a: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2577"/>
          </a:xfrm>
          <a:prstGeom prst="rect">
            <a:avLst/>
          </a:prstGeom>
        </p:spPr>
      </p:pic>
      <p:sp>
        <p:nvSpPr>
          <p:cNvPr id="3" name="Text 0"/>
          <p:cNvSpPr/>
          <p:nvPr/>
        </p:nvSpPr>
        <p:spPr>
          <a:xfrm>
            <a:off x="6182082" y="546616"/>
            <a:ext cx="7752636" cy="1242298"/>
          </a:xfrm>
          <a:prstGeom prst="rect">
            <a:avLst/>
          </a:prstGeom>
          <a:noFill/>
          <a:ln/>
        </p:spPr>
        <p:txBody>
          <a:bodyPr wrap="square" lIns="0" tIns="0" rIns="0" bIns="0" rtlCol="0" anchor="t"/>
          <a:lstStyle/>
          <a:p>
            <a:pPr algn="l" indent="0" marL="0">
              <a:lnSpc>
                <a:spcPts val="4850"/>
              </a:lnSpc>
              <a:buNone/>
            </a:pPr>
            <a:r>
              <a:rPr lang="en-US" sz="3900" b="1" dirty="0">
                <a:solidFill>
                  <a:srgbClr val="000000"/>
                </a:solidFill>
                <a:latin typeface="Inter Bold" pitchFamily="34" charset="0"/>
                <a:ea typeface="Inter Bold" pitchFamily="34" charset="-122"/>
                <a:cs typeface="Inter Bold" pitchFamily="34" charset="-120"/>
              </a:rPr>
              <a:t>Machine Learning Model: Precision in Classification</a:t>
            </a:r>
            <a:endParaRPr lang="en-US" sz="3900" dirty="0"/>
          </a:p>
        </p:txBody>
      </p:sp>
      <p:sp>
        <p:nvSpPr>
          <p:cNvPr id="4" name="Shape 1"/>
          <p:cNvSpPr/>
          <p:nvPr/>
        </p:nvSpPr>
        <p:spPr>
          <a:xfrm>
            <a:off x="6182082" y="2087047"/>
            <a:ext cx="3776901" cy="2743557"/>
          </a:xfrm>
          <a:prstGeom prst="roundRect">
            <a:avLst>
              <a:gd name="adj" fmla="val 17389"/>
            </a:avLst>
          </a:prstGeom>
          <a:solidFill>
            <a:srgbClr val="DADBF1"/>
          </a:solidFill>
          <a:ln w="7620">
            <a:solidFill>
              <a:srgbClr val="C0C1D7"/>
            </a:solidFill>
            <a:prstDash val="solid"/>
          </a:ln>
        </p:spPr>
      </p:sp>
      <p:sp>
        <p:nvSpPr>
          <p:cNvPr id="5" name="Text 2"/>
          <p:cNvSpPr/>
          <p:nvPr/>
        </p:nvSpPr>
        <p:spPr>
          <a:xfrm>
            <a:off x="6388418" y="2293382"/>
            <a:ext cx="2484715" cy="310515"/>
          </a:xfrm>
          <a:prstGeom prst="rect">
            <a:avLst/>
          </a:prstGeom>
          <a:noFill/>
          <a:ln/>
        </p:spPr>
        <p:txBody>
          <a:bodyPr wrap="none" lIns="0" tIns="0" rIns="0" bIns="0" rtlCol="0" anchor="t"/>
          <a:lstStyle/>
          <a:p>
            <a:pPr algn="l" indent="0" marL="0">
              <a:lnSpc>
                <a:spcPts val="2400"/>
              </a:lnSpc>
              <a:buNone/>
            </a:pPr>
            <a:r>
              <a:rPr lang="en-US" sz="1950" b="1" dirty="0">
                <a:solidFill>
                  <a:srgbClr val="272525"/>
                </a:solidFill>
                <a:latin typeface="Inter Bold" pitchFamily="34" charset="0"/>
                <a:ea typeface="Inter Bold" pitchFamily="34" charset="-122"/>
                <a:cs typeface="Inter Bold" pitchFamily="34" charset="-120"/>
              </a:rPr>
              <a:t>TF-IDF Vectorizer</a:t>
            </a:r>
            <a:endParaRPr lang="en-US" sz="1950" dirty="0"/>
          </a:p>
        </p:txBody>
      </p:sp>
      <p:sp>
        <p:nvSpPr>
          <p:cNvPr id="6" name="Text 3"/>
          <p:cNvSpPr/>
          <p:nvPr/>
        </p:nvSpPr>
        <p:spPr>
          <a:xfrm>
            <a:off x="6388418" y="2723078"/>
            <a:ext cx="3364230" cy="1272540"/>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Transforms text data into numerical feature vectors, capturing word importance within and across suggestions.</a:t>
            </a:r>
            <a:endParaRPr lang="en-US" sz="1550" dirty="0"/>
          </a:p>
        </p:txBody>
      </p:sp>
      <p:sp>
        <p:nvSpPr>
          <p:cNvPr id="7" name="Shape 4"/>
          <p:cNvSpPr/>
          <p:nvPr/>
        </p:nvSpPr>
        <p:spPr>
          <a:xfrm>
            <a:off x="10157698" y="2087047"/>
            <a:ext cx="3777020" cy="2743557"/>
          </a:xfrm>
          <a:prstGeom prst="roundRect">
            <a:avLst>
              <a:gd name="adj" fmla="val 17389"/>
            </a:avLst>
          </a:prstGeom>
          <a:solidFill>
            <a:srgbClr val="DADBF1"/>
          </a:solidFill>
          <a:ln w="7620">
            <a:solidFill>
              <a:srgbClr val="C0C1D7"/>
            </a:solidFill>
            <a:prstDash val="solid"/>
          </a:ln>
        </p:spPr>
      </p:sp>
      <p:sp>
        <p:nvSpPr>
          <p:cNvPr id="8" name="Text 5"/>
          <p:cNvSpPr/>
          <p:nvPr/>
        </p:nvSpPr>
        <p:spPr>
          <a:xfrm>
            <a:off x="10364033" y="2293382"/>
            <a:ext cx="3364349" cy="621030"/>
          </a:xfrm>
          <a:prstGeom prst="rect">
            <a:avLst/>
          </a:prstGeom>
          <a:noFill/>
          <a:ln/>
        </p:spPr>
        <p:txBody>
          <a:bodyPr wrap="square" lIns="0" tIns="0" rIns="0" bIns="0" rtlCol="0" anchor="t"/>
          <a:lstStyle/>
          <a:p>
            <a:pPr algn="l" indent="0" marL="0">
              <a:lnSpc>
                <a:spcPts val="2400"/>
              </a:lnSpc>
              <a:buNone/>
            </a:pPr>
            <a:r>
              <a:rPr lang="en-US" sz="1950" b="1" dirty="0">
                <a:solidFill>
                  <a:srgbClr val="272525"/>
                </a:solidFill>
                <a:latin typeface="Inter Bold" pitchFamily="34" charset="0"/>
                <a:ea typeface="Inter Bold" pitchFamily="34" charset="-122"/>
                <a:cs typeface="Inter Bold" pitchFamily="34" charset="-120"/>
              </a:rPr>
              <a:t>Logistic Regression (One-vs-Rest)</a:t>
            </a:r>
            <a:endParaRPr lang="en-US" sz="1950" dirty="0"/>
          </a:p>
        </p:txBody>
      </p:sp>
      <p:sp>
        <p:nvSpPr>
          <p:cNvPr id="9" name="Text 6"/>
          <p:cNvSpPr/>
          <p:nvPr/>
        </p:nvSpPr>
        <p:spPr>
          <a:xfrm>
            <a:off x="10364033" y="3033593"/>
            <a:ext cx="3364349" cy="1590675"/>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A robust linear model chosen for its interpretability and effectiveness in handling multi-label classification by training a binary classifier for each label.</a:t>
            </a:r>
            <a:endParaRPr lang="en-US" sz="1550" dirty="0"/>
          </a:p>
        </p:txBody>
      </p:sp>
      <p:sp>
        <p:nvSpPr>
          <p:cNvPr id="10" name="Shape 7"/>
          <p:cNvSpPr/>
          <p:nvPr/>
        </p:nvSpPr>
        <p:spPr>
          <a:xfrm>
            <a:off x="6182082" y="5029319"/>
            <a:ext cx="7752636" cy="1478637"/>
          </a:xfrm>
          <a:prstGeom prst="roundRect">
            <a:avLst>
              <a:gd name="adj" fmla="val 32265"/>
            </a:avLst>
          </a:prstGeom>
          <a:solidFill>
            <a:srgbClr val="DADBF1"/>
          </a:solidFill>
          <a:ln w="7620">
            <a:solidFill>
              <a:srgbClr val="C0C1D7"/>
            </a:solidFill>
            <a:prstDash val="solid"/>
          </a:ln>
        </p:spPr>
      </p:sp>
      <p:sp>
        <p:nvSpPr>
          <p:cNvPr id="11" name="Text 8"/>
          <p:cNvSpPr/>
          <p:nvPr/>
        </p:nvSpPr>
        <p:spPr>
          <a:xfrm>
            <a:off x="6388418" y="5235654"/>
            <a:ext cx="2484715" cy="310515"/>
          </a:xfrm>
          <a:prstGeom prst="rect">
            <a:avLst/>
          </a:prstGeom>
          <a:noFill/>
          <a:ln/>
        </p:spPr>
        <p:txBody>
          <a:bodyPr wrap="none" lIns="0" tIns="0" rIns="0" bIns="0" rtlCol="0" anchor="t"/>
          <a:lstStyle/>
          <a:p>
            <a:pPr algn="l" indent="0" marL="0">
              <a:lnSpc>
                <a:spcPts val="2400"/>
              </a:lnSpc>
              <a:buNone/>
            </a:pPr>
            <a:r>
              <a:rPr lang="en-US" sz="1950" b="1" dirty="0">
                <a:solidFill>
                  <a:srgbClr val="272525"/>
                </a:solidFill>
                <a:latin typeface="Inter Bold" pitchFamily="34" charset="0"/>
                <a:ea typeface="Inter Bold" pitchFamily="34" charset="-122"/>
                <a:cs typeface="Inter Bold" pitchFamily="34" charset="-120"/>
              </a:rPr>
              <a:t>MultiLabelBinarizer</a:t>
            </a:r>
            <a:endParaRPr lang="en-US" sz="1950" dirty="0"/>
          </a:p>
        </p:txBody>
      </p:sp>
      <p:sp>
        <p:nvSpPr>
          <p:cNvPr id="12" name="Text 9"/>
          <p:cNvSpPr/>
          <p:nvPr/>
        </p:nvSpPr>
        <p:spPr>
          <a:xfrm>
            <a:off x="6388418" y="5665351"/>
            <a:ext cx="7339965" cy="636270"/>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Converts multi-label targets into a binary indicator matrix, a format suitable for multi-label classification algorithms.</a:t>
            </a:r>
            <a:endParaRPr lang="en-US" sz="1550" dirty="0"/>
          </a:p>
        </p:txBody>
      </p:sp>
      <p:sp>
        <p:nvSpPr>
          <p:cNvPr id="13" name="Text 10"/>
          <p:cNvSpPr/>
          <p:nvPr/>
        </p:nvSpPr>
        <p:spPr>
          <a:xfrm>
            <a:off x="6182082" y="6731556"/>
            <a:ext cx="7752636" cy="954405"/>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The model achieved high accuracy and strong F1-scores across all categories, demonstrating its capability to accurately classify a wide range of resume suggestions effectively.</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38043" y="422672"/>
            <a:ext cx="9502021" cy="480417"/>
          </a:xfrm>
          <a:prstGeom prst="rect">
            <a:avLst/>
          </a:prstGeom>
          <a:noFill/>
          <a:ln/>
        </p:spPr>
        <p:txBody>
          <a:bodyPr wrap="none" lIns="0" tIns="0" rIns="0" bIns="0" rtlCol="0" anchor="t"/>
          <a:lstStyle/>
          <a:p>
            <a:pPr algn="l" indent="0" marL="0">
              <a:lnSpc>
                <a:spcPts val="3750"/>
              </a:lnSpc>
              <a:buNone/>
            </a:pPr>
            <a:r>
              <a:rPr lang="en-US" sz="3000" b="1" dirty="0">
                <a:solidFill>
                  <a:srgbClr val="000000"/>
                </a:solidFill>
                <a:latin typeface="Inter Bold" pitchFamily="34" charset="0"/>
                <a:ea typeface="Inter Bold" pitchFamily="34" charset="-122"/>
                <a:cs typeface="Inter Bold" pitchFamily="34" charset="-120"/>
              </a:rPr>
              <a:t>Introduction: Revolutionising Resume Optimisation</a:t>
            </a:r>
            <a:endParaRPr lang="en-US" sz="3000" dirty="0"/>
          </a:p>
        </p:txBody>
      </p:sp>
      <p:sp>
        <p:nvSpPr>
          <p:cNvPr id="3" name="Text 1"/>
          <p:cNvSpPr/>
          <p:nvPr/>
        </p:nvSpPr>
        <p:spPr>
          <a:xfrm>
            <a:off x="538043" y="1271945"/>
            <a:ext cx="6589633" cy="737592"/>
          </a:xfrm>
          <a:prstGeom prst="rect">
            <a:avLst/>
          </a:prstGeom>
          <a:noFill/>
          <a:ln/>
        </p:spPr>
        <p:txBody>
          <a:bodyPr wrap="square" lIns="0" tIns="0" rIns="0" bIns="0" rtlCol="0" anchor="t"/>
          <a:lstStyle/>
          <a:p>
            <a:pPr algn="l" indent="0" marL="0">
              <a:lnSpc>
                <a:spcPts val="1900"/>
              </a:lnSpc>
              <a:buNone/>
            </a:pPr>
            <a:r>
              <a:rPr lang="en-US" sz="1200" dirty="0">
                <a:solidFill>
                  <a:srgbClr val="272525"/>
                </a:solidFill>
                <a:latin typeface="Inter" pitchFamily="34" charset="0"/>
                <a:ea typeface="Inter" pitchFamily="34" charset="-122"/>
                <a:cs typeface="Inter" pitchFamily="34" charset="-120"/>
              </a:rPr>
              <a:t>Our system leverages advanced Machine Learning to provide comprehensive feedback on resumes. It's designed to streamline the job application process by offering intelligent, actionable insights.</a:t>
            </a:r>
            <a:endParaRPr lang="en-US" sz="1200" dirty="0"/>
          </a:p>
        </p:txBody>
      </p:sp>
      <p:sp>
        <p:nvSpPr>
          <p:cNvPr id="4" name="Text 2"/>
          <p:cNvSpPr/>
          <p:nvPr/>
        </p:nvSpPr>
        <p:spPr>
          <a:xfrm>
            <a:off x="538043" y="2147888"/>
            <a:ext cx="6589633" cy="491728"/>
          </a:xfrm>
          <a:prstGeom prst="rect">
            <a:avLst/>
          </a:prstGeom>
          <a:noFill/>
          <a:ln/>
        </p:spPr>
        <p:txBody>
          <a:bodyPr wrap="square" lIns="0" tIns="0" rIns="0" bIns="0" rtlCol="0" anchor="t"/>
          <a:lstStyle/>
          <a:p>
            <a:pPr algn="l" indent="0" marL="0">
              <a:lnSpc>
                <a:spcPts val="1900"/>
              </a:lnSpc>
              <a:buNone/>
            </a:pPr>
            <a:r>
              <a:rPr lang="en-US" sz="1200" dirty="0">
                <a:solidFill>
                  <a:srgbClr val="272525"/>
                </a:solidFill>
                <a:latin typeface="Inter" pitchFamily="34" charset="0"/>
                <a:ea typeface="Inter" pitchFamily="34" charset="-122"/>
                <a:cs typeface="Inter" pitchFamily="34" charset="-120"/>
              </a:rPr>
              <a:t>Optimising resumes is crucial in today's competitive job market, where a well-crafted CV can significantly enhance a candidate's visibility and chances of securing an interview.</a:t>
            </a:r>
            <a:endParaRPr lang="en-US" sz="1200" dirty="0"/>
          </a:p>
        </p:txBody>
      </p:sp>
      <p:pic>
        <p:nvPicPr>
          <p:cNvPr id="5" name="Image 0" descr="preencoded.png">    </p:cNvPr>
          <p:cNvPicPr>
            <a:picLocks noChangeAspect="1"/>
          </p:cNvPicPr>
          <p:nvPr/>
        </p:nvPicPr>
        <p:blipFill>
          <a:blip r:embed="rId1"/>
          <a:stretch>
            <a:fillRect/>
          </a:stretch>
        </p:blipFill>
        <p:spPr>
          <a:xfrm>
            <a:off x="7510343" y="1306473"/>
            <a:ext cx="6589633" cy="6589633"/>
          </a:xfrm>
          <a:prstGeom prst="rect">
            <a:avLst/>
          </a:prstGeom>
        </p:spPr>
      </p:pic>
      <p:sp>
        <p:nvSpPr>
          <p:cNvPr id="6" name="Text 3"/>
          <p:cNvSpPr/>
          <p:nvPr/>
        </p:nvSpPr>
        <p:spPr>
          <a:xfrm>
            <a:off x="768548" y="8414742"/>
            <a:ext cx="13323808" cy="491728"/>
          </a:xfrm>
          <a:prstGeom prst="rect">
            <a:avLst/>
          </a:prstGeom>
          <a:noFill/>
          <a:ln/>
        </p:spPr>
        <p:txBody>
          <a:bodyPr wrap="square" lIns="0" tIns="0" rIns="0" bIns="0" rtlCol="0" anchor="t"/>
          <a:lstStyle/>
          <a:p>
            <a:pPr algn="l" indent="0" marL="0">
              <a:lnSpc>
                <a:spcPts val="1900"/>
              </a:lnSpc>
              <a:buNone/>
            </a:pPr>
            <a:r>
              <a:rPr lang="en-US" sz="1200" dirty="0">
                <a:solidFill>
                  <a:srgbClr val="272525"/>
                </a:solidFill>
                <a:latin typeface="Inter" pitchFamily="34" charset="0"/>
                <a:ea typeface="Inter" pitchFamily="34" charset="-122"/>
                <a:cs typeface="Inter" pitchFamily="34" charset="-120"/>
              </a:rPr>
              <a:t>Existing resume review tools often fall short, providing generic advice or lacking the depth needed for true impact. They struggle with context and fail to offer structured, multi-faceted feedback.</a:t>
            </a:r>
            <a:endParaRPr lang="en-US" sz="1200" dirty="0"/>
          </a:p>
        </p:txBody>
      </p:sp>
      <p:sp>
        <p:nvSpPr>
          <p:cNvPr id="7" name="Shape 4"/>
          <p:cNvSpPr/>
          <p:nvPr/>
        </p:nvSpPr>
        <p:spPr>
          <a:xfrm>
            <a:off x="538043" y="8241863"/>
            <a:ext cx="22860" cy="837486"/>
          </a:xfrm>
          <a:prstGeom prst="rect">
            <a:avLst/>
          </a:prstGeom>
          <a:solidFill>
            <a:srgbClr val="4950BC"/>
          </a:solidFill>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13291" y="631150"/>
            <a:ext cx="7917418" cy="1095375"/>
          </a:xfrm>
          <a:prstGeom prst="rect">
            <a:avLst/>
          </a:prstGeom>
          <a:noFill/>
          <a:ln/>
        </p:spPr>
        <p:txBody>
          <a:bodyPr wrap="square" lIns="0" tIns="0" rIns="0" bIns="0" rtlCol="0" anchor="t"/>
          <a:lstStyle/>
          <a:p>
            <a:pPr algn="l" indent="0" marL="0">
              <a:lnSpc>
                <a:spcPts val="4300"/>
              </a:lnSpc>
              <a:buNone/>
            </a:pPr>
            <a:r>
              <a:rPr lang="en-US" sz="3400" b="1" dirty="0">
                <a:solidFill>
                  <a:srgbClr val="000000"/>
                </a:solidFill>
                <a:latin typeface="Inter Bold" pitchFamily="34" charset="0"/>
                <a:ea typeface="Inter Bold" pitchFamily="34" charset="-122"/>
                <a:cs typeface="Inter Bold" pitchFamily="34" charset="-120"/>
              </a:rPr>
              <a:t>Aim of the Project: Intelligent Analysis &amp; Classification</a:t>
            </a:r>
            <a:endParaRPr lang="en-US" sz="3400" dirty="0"/>
          </a:p>
        </p:txBody>
      </p:sp>
      <p:sp>
        <p:nvSpPr>
          <p:cNvPr id="4" name="Text 1"/>
          <p:cNvSpPr/>
          <p:nvPr/>
        </p:nvSpPr>
        <p:spPr>
          <a:xfrm>
            <a:off x="613291" y="1989296"/>
            <a:ext cx="7917418" cy="560784"/>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The core aim of this project is to develop an AI-driven system that goes beyond basic resume checks. We focus on three key areas:</a:t>
            </a:r>
            <a:endParaRPr lang="en-US" sz="1350" dirty="0"/>
          </a:p>
        </p:txBody>
      </p:sp>
      <p:sp>
        <p:nvSpPr>
          <p:cNvPr id="5" name="Shape 2"/>
          <p:cNvSpPr/>
          <p:nvPr/>
        </p:nvSpPr>
        <p:spPr>
          <a:xfrm>
            <a:off x="613291" y="3009900"/>
            <a:ext cx="3871079" cy="2519958"/>
          </a:xfrm>
          <a:prstGeom prst="roundRect">
            <a:avLst>
              <a:gd name="adj" fmla="val 4354"/>
            </a:avLst>
          </a:prstGeom>
          <a:solidFill>
            <a:srgbClr val="FFFFFF"/>
          </a:solidFill>
          <a:ln/>
        </p:spPr>
      </p:sp>
      <p:sp>
        <p:nvSpPr>
          <p:cNvPr id="6" name="Shape 3"/>
          <p:cNvSpPr/>
          <p:nvPr/>
        </p:nvSpPr>
        <p:spPr>
          <a:xfrm>
            <a:off x="613291" y="2987040"/>
            <a:ext cx="3871079" cy="91440"/>
          </a:xfrm>
          <a:prstGeom prst="roundRect">
            <a:avLst>
              <a:gd name="adj" fmla="val 80497"/>
            </a:avLst>
          </a:prstGeom>
          <a:solidFill>
            <a:srgbClr val="4950BC"/>
          </a:solidFill>
          <a:ln/>
        </p:spPr>
      </p:sp>
      <p:sp>
        <p:nvSpPr>
          <p:cNvPr id="7" name="Shape 4"/>
          <p:cNvSpPr/>
          <p:nvPr/>
        </p:nvSpPr>
        <p:spPr>
          <a:xfrm>
            <a:off x="2285940" y="2747129"/>
            <a:ext cx="525661" cy="525661"/>
          </a:xfrm>
          <a:prstGeom prst="roundRect">
            <a:avLst>
              <a:gd name="adj" fmla="val 173952"/>
            </a:avLst>
          </a:prstGeom>
          <a:solidFill>
            <a:srgbClr val="4950BC"/>
          </a:solidFill>
          <a:ln/>
        </p:spPr>
      </p:sp>
      <p:pic>
        <p:nvPicPr>
          <p:cNvPr id="8"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3579" y="2904768"/>
            <a:ext cx="210264" cy="210264"/>
          </a:xfrm>
          <a:prstGeom prst="rect">
            <a:avLst/>
          </a:prstGeom>
        </p:spPr>
      </p:pic>
      <p:sp>
        <p:nvSpPr>
          <p:cNvPr id="9" name="Text 5"/>
          <p:cNvSpPr/>
          <p:nvPr/>
        </p:nvSpPr>
        <p:spPr>
          <a:xfrm>
            <a:off x="811292" y="3447931"/>
            <a:ext cx="3475077" cy="657225"/>
          </a:xfrm>
          <a:prstGeom prst="rect">
            <a:avLst/>
          </a:prstGeom>
          <a:noFill/>
          <a:ln/>
        </p:spPr>
        <p:txBody>
          <a:bodyPr wrap="square" lIns="0" tIns="0" rIns="0" bIns="0" rtlCol="0" anchor="t"/>
          <a:lstStyle/>
          <a:p>
            <a:pPr algn="l" indent="0" marL="0">
              <a:lnSpc>
                <a:spcPts val="2550"/>
              </a:lnSpc>
              <a:buNone/>
            </a:pPr>
            <a:r>
              <a:rPr lang="en-US" sz="2050" b="1" dirty="0">
                <a:solidFill>
                  <a:srgbClr val="272525"/>
                </a:solidFill>
                <a:latin typeface="Inter Bold" pitchFamily="34" charset="0"/>
                <a:ea typeface="Inter Bold" pitchFamily="34" charset="-122"/>
                <a:cs typeface="Inter Bold" pitchFamily="34" charset="-120"/>
              </a:rPr>
              <a:t>Intelligent Resume Analysis</a:t>
            </a:r>
            <a:endParaRPr lang="en-US" sz="2050" dirty="0"/>
          </a:p>
        </p:txBody>
      </p:sp>
      <p:sp>
        <p:nvSpPr>
          <p:cNvPr id="10" name="Text 6"/>
          <p:cNvSpPr/>
          <p:nvPr/>
        </p:nvSpPr>
        <p:spPr>
          <a:xfrm>
            <a:off x="811292" y="4210288"/>
            <a:ext cx="3475077" cy="1121569"/>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To critically evaluate resume content for effectiveness and relevance, providing a deeper understanding of its strengths and weaknesses.</a:t>
            </a:r>
            <a:endParaRPr lang="en-US" sz="1350" dirty="0"/>
          </a:p>
        </p:txBody>
      </p:sp>
      <p:sp>
        <p:nvSpPr>
          <p:cNvPr id="11" name="Shape 7"/>
          <p:cNvSpPr/>
          <p:nvPr/>
        </p:nvSpPr>
        <p:spPr>
          <a:xfrm>
            <a:off x="4659511" y="3009900"/>
            <a:ext cx="3871198" cy="2519958"/>
          </a:xfrm>
          <a:prstGeom prst="roundRect">
            <a:avLst>
              <a:gd name="adj" fmla="val 4354"/>
            </a:avLst>
          </a:prstGeom>
          <a:solidFill>
            <a:srgbClr val="FFFFFF"/>
          </a:solidFill>
          <a:ln/>
        </p:spPr>
      </p:sp>
      <p:sp>
        <p:nvSpPr>
          <p:cNvPr id="12" name="Shape 8"/>
          <p:cNvSpPr/>
          <p:nvPr/>
        </p:nvSpPr>
        <p:spPr>
          <a:xfrm>
            <a:off x="4659511" y="2987040"/>
            <a:ext cx="3871198" cy="91440"/>
          </a:xfrm>
          <a:prstGeom prst="roundRect">
            <a:avLst>
              <a:gd name="adj" fmla="val 80497"/>
            </a:avLst>
          </a:prstGeom>
          <a:solidFill>
            <a:srgbClr val="4950BC"/>
          </a:solidFill>
          <a:ln/>
        </p:spPr>
      </p:sp>
      <p:sp>
        <p:nvSpPr>
          <p:cNvPr id="13" name="Shape 9"/>
          <p:cNvSpPr/>
          <p:nvPr/>
        </p:nvSpPr>
        <p:spPr>
          <a:xfrm>
            <a:off x="6332280" y="2747129"/>
            <a:ext cx="525661" cy="525661"/>
          </a:xfrm>
          <a:prstGeom prst="roundRect">
            <a:avLst>
              <a:gd name="adj" fmla="val 173952"/>
            </a:avLst>
          </a:prstGeom>
          <a:solidFill>
            <a:srgbClr val="4950BC"/>
          </a:solidFill>
          <a:ln/>
        </p:spPr>
      </p:sp>
      <p:pic>
        <p:nvPicPr>
          <p:cNvPr id="14"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489918" y="2904768"/>
            <a:ext cx="210264" cy="210264"/>
          </a:xfrm>
          <a:prstGeom prst="rect">
            <a:avLst/>
          </a:prstGeom>
        </p:spPr>
      </p:pic>
      <p:sp>
        <p:nvSpPr>
          <p:cNvPr id="15" name="Text 10"/>
          <p:cNvSpPr/>
          <p:nvPr/>
        </p:nvSpPr>
        <p:spPr>
          <a:xfrm>
            <a:off x="4857512" y="3447931"/>
            <a:ext cx="3475196" cy="657225"/>
          </a:xfrm>
          <a:prstGeom prst="rect">
            <a:avLst/>
          </a:prstGeom>
          <a:noFill/>
          <a:ln/>
        </p:spPr>
        <p:txBody>
          <a:bodyPr wrap="square" lIns="0" tIns="0" rIns="0" bIns="0" rtlCol="0" anchor="t"/>
          <a:lstStyle/>
          <a:p>
            <a:pPr algn="l" indent="0" marL="0">
              <a:lnSpc>
                <a:spcPts val="2550"/>
              </a:lnSpc>
              <a:buNone/>
            </a:pPr>
            <a:r>
              <a:rPr lang="en-US" sz="2050" b="1" dirty="0">
                <a:solidFill>
                  <a:srgbClr val="272525"/>
                </a:solidFill>
                <a:latin typeface="Inter Bold" pitchFamily="34" charset="0"/>
                <a:ea typeface="Inter Bold" pitchFamily="34" charset="-122"/>
                <a:cs typeface="Inter Bold" pitchFamily="34" charset="-120"/>
              </a:rPr>
              <a:t>Personalised Improvement Suggestions</a:t>
            </a:r>
            <a:endParaRPr lang="en-US" sz="2050" dirty="0"/>
          </a:p>
        </p:txBody>
      </p:sp>
      <p:sp>
        <p:nvSpPr>
          <p:cNvPr id="16" name="Text 11"/>
          <p:cNvSpPr/>
          <p:nvPr/>
        </p:nvSpPr>
        <p:spPr>
          <a:xfrm>
            <a:off x="4857512" y="4210288"/>
            <a:ext cx="3475196" cy="1121569"/>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To generate tailor-made recommendations that address specific areas for enhancement, moving beyond one-size-fits-all advice.</a:t>
            </a:r>
            <a:endParaRPr lang="en-US" sz="1350" dirty="0"/>
          </a:p>
        </p:txBody>
      </p:sp>
      <p:sp>
        <p:nvSpPr>
          <p:cNvPr id="17" name="Shape 12"/>
          <p:cNvSpPr/>
          <p:nvPr/>
        </p:nvSpPr>
        <p:spPr>
          <a:xfrm>
            <a:off x="613291" y="5967770"/>
            <a:ext cx="7917418" cy="1630561"/>
          </a:xfrm>
          <a:prstGeom prst="roundRect">
            <a:avLst>
              <a:gd name="adj" fmla="val 6729"/>
            </a:avLst>
          </a:prstGeom>
          <a:solidFill>
            <a:srgbClr val="FFFFFF"/>
          </a:solidFill>
          <a:ln/>
        </p:spPr>
      </p:sp>
      <p:sp>
        <p:nvSpPr>
          <p:cNvPr id="18" name="Shape 13"/>
          <p:cNvSpPr/>
          <p:nvPr/>
        </p:nvSpPr>
        <p:spPr>
          <a:xfrm>
            <a:off x="613291" y="5944910"/>
            <a:ext cx="7917418" cy="91440"/>
          </a:xfrm>
          <a:prstGeom prst="roundRect">
            <a:avLst>
              <a:gd name="adj" fmla="val 80497"/>
            </a:avLst>
          </a:prstGeom>
          <a:solidFill>
            <a:srgbClr val="4950BC"/>
          </a:solidFill>
          <a:ln/>
        </p:spPr>
      </p:sp>
      <p:sp>
        <p:nvSpPr>
          <p:cNvPr id="19" name="Shape 14"/>
          <p:cNvSpPr/>
          <p:nvPr/>
        </p:nvSpPr>
        <p:spPr>
          <a:xfrm>
            <a:off x="4309170" y="5704999"/>
            <a:ext cx="525661" cy="525661"/>
          </a:xfrm>
          <a:prstGeom prst="roundRect">
            <a:avLst>
              <a:gd name="adj" fmla="val 173952"/>
            </a:avLst>
          </a:prstGeom>
          <a:solidFill>
            <a:srgbClr val="4950BC"/>
          </a:solidFill>
          <a:ln/>
        </p:spPr>
      </p:sp>
      <p:pic>
        <p:nvPicPr>
          <p:cNvPr id="20"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466808" y="5862637"/>
            <a:ext cx="210264" cy="210264"/>
          </a:xfrm>
          <a:prstGeom prst="rect">
            <a:avLst/>
          </a:prstGeom>
        </p:spPr>
      </p:pic>
      <p:sp>
        <p:nvSpPr>
          <p:cNvPr id="21" name="Text 15"/>
          <p:cNvSpPr/>
          <p:nvPr/>
        </p:nvSpPr>
        <p:spPr>
          <a:xfrm>
            <a:off x="811292" y="6405801"/>
            <a:ext cx="4128611" cy="328613"/>
          </a:xfrm>
          <a:prstGeom prst="rect">
            <a:avLst/>
          </a:prstGeom>
          <a:noFill/>
          <a:ln/>
        </p:spPr>
        <p:txBody>
          <a:bodyPr wrap="none" lIns="0" tIns="0" rIns="0" bIns="0" rtlCol="0" anchor="t"/>
          <a:lstStyle/>
          <a:p>
            <a:pPr algn="l" indent="0" marL="0">
              <a:lnSpc>
                <a:spcPts val="2550"/>
              </a:lnSpc>
              <a:buNone/>
            </a:pPr>
            <a:r>
              <a:rPr lang="en-US" sz="2050" b="1" dirty="0">
                <a:solidFill>
                  <a:srgbClr val="272525"/>
                </a:solidFill>
                <a:latin typeface="Inter Bold" pitchFamily="34" charset="0"/>
                <a:ea typeface="Inter Bold" pitchFamily="34" charset="-122"/>
                <a:cs typeface="Inter Bold" pitchFamily="34" charset="-120"/>
              </a:rPr>
              <a:t>Machine Learning Classification</a:t>
            </a:r>
            <a:endParaRPr lang="en-US" sz="2050" dirty="0"/>
          </a:p>
        </p:txBody>
      </p:sp>
      <p:sp>
        <p:nvSpPr>
          <p:cNvPr id="22" name="Text 16"/>
          <p:cNvSpPr/>
          <p:nvPr/>
        </p:nvSpPr>
        <p:spPr>
          <a:xfrm>
            <a:off x="811292" y="6839545"/>
            <a:ext cx="7521416" cy="560784"/>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To categorise these suggestions using advanced Machine Learning techniques, ensuring structured and easily digestible feedback.</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38889" y="951786"/>
            <a:ext cx="11153418" cy="570428"/>
          </a:xfrm>
          <a:prstGeom prst="rect">
            <a:avLst/>
          </a:prstGeom>
          <a:noFill/>
          <a:ln/>
        </p:spPr>
        <p:txBody>
          <a:bodyPr wrap="none" lIns="0" tIns="0" rIns="0" bIns="0" rtlCol="0" anchor="t"/>
          <a:lstStyle/>
          <a:p>
            <a:pPr algn="l" indent="0" marL="0">
              <a:lnSpc>
                <a:spcPts val="4450"/>
              </a:lnSpc>
              <a:buNone/>
            </a:pPr>
            <a:r>
              <a:rPr lang="en-US" sz="3550" b="1" dirty="0">
                <a:solidFill>
                  <a:srgbClr val="000000"/>
                </a:solidFill>
                <a:latin typeface="Inter Bold" pitchFamily="34" charset="0"/>
                <a:ea typeface="Inter Bold" pitchFamily="34" charset="-122"/>
                <a:cs typeface="Inter Bold" pitchFamily="34" charset="-120"/>
              </a:rPr>
              <a:t>Key Objectives: Achieving Precision &amp; Automation</a:t>
            </a:r>
            <a:endParaRPr lang="en-US" sz="3550" dirty="0"/>
          </a:p>
        </p:txBody>
      </p:sp>
      <p:sp>
        <p:nvSpPr>
          <p:cNvPr id="3" name="Text 1"/>
          <p:cNvSpPr/>
          <p:nvPr/>
        </p:nvSpPr>
        <p:spPr>
          <a:xfrm>
            <a:off x="638889" y="1887260"/>
            <a:ext cx="13352621" cy="291941"/>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To deliver on our project's aim, we have set forth several critical objectives:</a:t>
            </a:r>
            <a:endParaRPr lang="en-US" sz="1400" dirty="0"/>
          </a:p>
        </p:txBody>
      </p:sp>
      <p:pic>
        <p:nvPicPr>
          <p:cNvPr id="4"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707350" y="2390001"/>
            <a:ext cx="273725" cy="273725"/>
          </a:xfrm>
          <a:prstGeom prst="rect">
            <a:avLst/>
          </a:prstGeom>
        </p:spPr>
      </p:pic>
      <p:sp>
        <p:nvSpPr>
          <p:cNvPr id="5" name="Text 2"/>
          <p:cNvSpPr/>
          <p:nvPr/>
        </p:nvSpPr>
        <p:spPr>
          <a:xfrm>
            <a:off x="1232059" y="2384465"/>
            <a:ext cx="3265408" cy="285274"/>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Inter Bold" pitchFamily="34" charset="0"/>
                <a:ea typeface="Inter Bold" pitchFamily="34" charset="-122"/>
                <a:cs typeface="Inter Bold" pitchFamily="34" charset="-120"/>
              </a:rPr>
              <a:t>Automate Resume Evaluation</a:t>
            </a:r>
            <a:endParaRPr lang="en-US" sz="1750" dirty="0"/>
          </a:p>
        </p:txBody>
      </p:sp>
      <p:sp>
        <p:nvSpPr>
          <p:cNvPr id="6" name="Text 3"/>
          <p:cNvSpPr/>
          <p:nvPr/>
        </p:nvSpPr>
        <p:spPr>
          <a:xfrm>
            <a:off x="1232059" y="2779157"/>
            <a:ext cx="12759452" cy="291941"/>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Develop a system capable of automatically assessing resumes for quality and completeness, reducing manual effort and human bias.</a:t>
            </a:r>
            <a:endParaRPr lang="en-US" sz="1400" dirty="0"/>
          </a:p>
        </p:txBody>
      </p:sp>
      <p:pic>
        <p:nvPicPr>
          <p:cNvPr id="7"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07350" y="3441680"/>
            <a:ext cx="273725" cy="273725"/>
          </a:xfrm>
          <a:prstGeom prst="rect">
            <a:avLst/>
          </a:prstGeom>
        </p:spPr>
      </p:pic>
      <p:sp>
        <p:nvSpPr>
          <p:cNvPr id="8" name="Text 4"/>
          <p:cNvSpPr/>
          <p:nvPr/>
        </p:nvSpPr>
        <p:spPr>
          <a:xfrm>
            <a:off x="1232059" y="3436144"/>
            <a:ext cx="3250763" cy="285274"/>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Inter Bold" pitchFamily="34" charset="0"/>
                <a:ea typeface="Inter Bold" pitchFamily="34" charset="-122"/>
                <a:cs typeface="Inter Bold" pitchFamily="34" charset="-120"/>
              </a:rPr>
              <a:t>Detect Key Resume Elements</a:t>
            </a:r>
            <a:endParaRPr lang="en-US" sz="1750" dirty="0"/>
          </a:p>
        </p:txBody>
      </p:sp>
      <p:sp>
        <p:nvSpPr>
          <p:cNvPr id="9" name="Text 5"/>
          <p:cNvSpPr/>
          <p:nvPr/>
        </p:nvSpPr>
        <p:spPr>
          <a:xfrm>
            <a:off x="1232059" y="3830836"/>
            <a:ext cx="12759452" cy="291941"/>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Accurately identify missing sections, weak phrases, impactful metrics, and industry-specific keywords crucial for optimal resume performance.</a:t>
            </a:r>
            <a:endParaRPr lang="en-US" sz="1400" dirty="0"/>
          </a:p>
        </p:txBody>
      </p:sp>
      <p:pic>
        <p:nvPicPr>
          <p:cNvPr id="10"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7350" y="4493359"/>
            <a:ext cx="273725" cy="273725"/>
          </a:xfrm>
          <a:prstGeom prst="rect">
            <a:avLst/>
          </a:prstGeom>
        </p:spPr>
      </p:pic>
      <p:sp>
        <p:nvSpPr>
          <p:cNvPr id="11" name="Text 6"/>
          <p:cNvSpPr/>
          <p:nvPr/>
        </p:nvSpPr>
        <p:spPr>
          <a:xfrm>
            <a:off x="1232059" y="4487823"/>
            <a:ext cx="4468058" cy="285274"/>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Inter Bold" pitchFamily="34" charset="0"/>
                <a:ea typeface="Inter Bold" pitchFamily="34" charset="-122"/>
                <a:cs typeface="Inter Bold" pitchFamily="34" charset="-120"/>
              </a:rPr>
              <a:t>Generate Human-Readable Suggestions</a:t>
            </a:r>
            <a:endParaRPr lang="en-US" sz="1750" dirty="0"/>
          </a:p>
        </p:txBody>
      </p:sp>
      <p:sp>
        <p:nvSpPr>
          <p:cNvPr id="12" name="Text 7"/>
          <p:cNvSpPr/>
          <p:nvPr/>
        </p:nvSpPr>
        <p:spPr>
          <a:xfrm>
            <a:off x="1232059" y="4882515"/>
            <a:ext cx="12759452" cy="291941"/>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Ensure that all feedback is clear, concise, and easy for users to understand and implement, facilitating effective resume refinement.</a:t>
            </a:r>
            <a:endParaRPr lang="en-US" sz="1400" dirty="0"/>
          </a:p>
        </p:txBody>
      </p:sp>
      <p:pic>
        <p:nvPicPr>
          <p:cNvPr id="13"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07350" y="5545038"/>
            <a:ext cx="273725" cy="273725"/>
          </a:xfrm>
          <a:prstGeom prst="rect">
            <a:avLst/>
          </a:prstGeom>
        </p:spPr>
      </p:pic>
      <p:sp>
        <p:nvSpPr>
          <p:cNvPr id="14" name="Text 8"/>
          <p:cNvSpPr/>
          <p:nvPr/>
        </p:nvSpPr>
        <p:spPr>
          <a:xfrm>
            <a:off x="1232059" y="5539502"/>
            <a:ext cx="3255407" cy="285274"/>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Inter Bold" pitchFamily="34" charset="0"/>
                <a:ea typeface="Inter Bold" pitchFamily="34" charset="-122"/>
                <a:cs typeface="Inter Bold" pitchFamily="34" charset="-120"/>
              </a:rPr>
              <a:t>Multi-Label ML Classification</a:t>
            </a:r>
            <a:endParaRPr lang="en-US" sz="1750" dirty="0"/>
          </a:p>
        </p:txBody>
      </p:sp>
      <p:sp>
        <p:nvSpPr>
          <p:cNvPr id="15" name="Text 9"/>
          <p:cNvSpPr/>
          <p:nvPr/>
        </p:nvSpPr>
        <p:spPr>
          <a:xfrm>
            <a:off x="1232059" y="5934194"/>
            <a:ext cx="12759452" cy="291941"/>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Employ Machine Learning to assign multiple relevant labels to each suggestion, enhancing the organisation and utility of the feedback.</a:t>
            </a:r>
            <a:endParaRPr lang="en-US" sz="1400" dirty="0"/>
          </a:p>
        </p:txBody>
      </p:sp>
      <p:pic>
        <p:nvPicPr>
          <p:cNvPr id="16" name="Image 4"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07350" y="6596717"/>
            <a:ext cx="273725" cy="273725"/>
          </a:xfrm>
          <a:prstGeom prst="rect">
            <a:avLst/>
          </a:prstGeom>
        </p:spPr>
      </p:pic>
      <p:sp>
        <p:nvSpPr>
          <p:cNvPr id="17" name="Text 10"/>
          <p:cNvSpPr/>
          <p:nvPr/>
        </p:nvSpPr>
        <p:spPr>
          <a:xfrm>
            <a:off x="1232059" y="6591181"/>
            <a:ext cx="3004423" cy="285274"/>
          </a:xfrm>
          <a:prstGeom prst="rect">
            <a:avLst/>
          </a:prstGeom>
          <a:noFill/>
          <a:ln/>
        </p:spPr>
        <p:txBody>
          <a:bodyPr wrap="none" lIns="0" tIns="0" rIns="0" bIns="0" rtlCol="0" anchor="t"/>
          <a:lstStyle/>
          <a:p>
            <a:pPr algn="l" indent="0" marL="0">
              <a:lnSpc>
                <a:spcPts val="2200"/>
              </a:lnSpc>
              <a:buNone/>
            </a:pPr>
            <a:r>
              <a:rPr lang="en-US" sz="1750" b="1" dirty="0">
                <a:solidFill>
                  <a:srgbClr val="272525"/>
                </a:solidFill>
                <a:latin typeface="Inter Bold" pitchFamily="34" charset="0"/>
                <a:ea typeface="Inter Bold" pitchFamily="34" charset="-122"/>
                <a:cs typeface="Inter Bold" pitchFamily="34" charset="-120"/>
              </a:rPr>
              <a:t>Produce Structured Output</a:t>
            </a:r>
            <a:endParaRPr lang="en-US" sz="1750" dirty="0"/>
          </a:p>
        </p:txBody>
      </p:sp>
      <p:sp>
        <p:nvSpPr>
          <p:cNvPr id="18" name="Text 11"/>
          <p:cNvSpPr/>
          <p:nvPr/>
        </p:nvSpPr>
        <p:spPr>
          <a:xfrm>
            <a:off x="1232059" y="6985873"/>
            <a:ext cx="12759452" cy="291941"/>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Design the system to generate output that is easily consumable by UI and API integrations, enabling seamless application development.</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38029" y="926663"/>
            <a:ext cx="7840742" cy="1163479"/>
          </a:xfrm>
          <a:prstGeom prst="rect">
            <a:avLst/>
          </a:prstGeom>
          <a:noFill/>
          <a:ln/>
        </p:spPr>
        <p:txBody>
          <a:bodyPr wrap="square" lIns="0" tIns="0" rIns="0" bIns="0" rtlCol="0" anchor="t"/>
          <a:lstStyle/>
          <a:p>
            <a:pPr algn="l" indent="0" marL="0">
              <a:lnSpc>
                <a:spcPts val="4550"/>
              </a:lnSpc>
              <a:buNone/>
            </a:pPr>
            <a:r>
              <a:rPr lang="en-US" sz="3650" b="1" dirty="0">
                <a:solidFill>
                  <a:srgbClr val="000000"/>
                </a:solidFill>
                <a:latin typeface="Inter Bold" pitchFamily="34" charset="0"/>
                <a:ea typeface="Inter Bold" pitchFamily="34" charset="-122"/>
                <a:cs typeface="Inter Bold" pitchFamily="34" charset="-120"/>
              </a:rPr>
              <a:t>System Study: Bridging the Feedback Gap</a:t>
            </a:r>
            <a:endParaRPr lang="en-US" sz="3650" dirty="0"/>
          </a:p>
        </p:txBody>
      </p:sp>
      <p:sp>
        <p:nvSpPr>
          <p:cNvPr id="4" name="Text 1"/>
          <p:cNvSpPr/>
          <p:nvPr/>
        </p:nvSpPr>
        <p:spPr>
          <a:xfrm>
            <a:off x="6138029" y="2555438"/>
            <a:ext cx="3820477" cy="349091"/>
          </a:xfrm>
          <a:prstGeom prst="rect">
            <a:avLst/>
          </a:prstGeom>
          <a:noFill/>
          <a:ln/>
        </p:spPr>
        <p:txBody>
          <a:bodyPr wrap="none" lIns="0" tIns="0" rIns="0" bIns="0" rtlCol="0" anchor="t"/>
          <a:lstStyle/>
          <a:p>
            <a:pPr algn="l" indent="0" marL="0">
              <a:lnSpc>
                <a:spcPts val="2700"/>
              </a:lnSpc>
              <a:buNone/>
            </a:pPr>
            <a:r>
              <a:rPr lang="en-US" sz="2150" b="1" dirty="0">
                <a:solidFill>
                  <a:srgbClr val="000000"/>
                </a:solidFill>
                <a:latin typeface="Inter Bold" pitchFamily="34" charset="0"/>
                <a:ea typeface="Inter Bold" pitchFamily="34" charset="-122"/>
                <a:cs typeface="Inter Bold" pitchFamily="34" charset="-120"/>
              </a:rPr>
              <a:t>Limitations of Existing Tools</a:t>
            </a:r>
            <a:endParaRPr lang="en-US" sz="2150" dirty="0"/>
          </a:p>
        </p:txBody>
      </p:sp>
      <p:sp>
        <p:nvSpPr>
          <p:cNvPr id="5" name="Text 2"/>
          <p:cNvSpPr/>
          <p:nvPr/>
        </p:nvSpPr>
        <p:spPr>
          <a:xfrm>
            <a:off x="6138029" y="3090624"/>
            <a:ext cx="4108013" cy="595789"/>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Current resume analysis tools often provide superficial feedback. They typically:</a:t>
            </a:r>
            <a:endParaRPr lang="en-US" sz="1450" dirty="0"/>
          </a:p>
        </p:txBody>
      </p:sp>
      <p:sp>
        <p:nvSpPr>
          <p:cNvPr id="6" name="Text 3"/>
          <p:cNvSpPr/>
          <p:nvPr/>
        </p:nvSpPr>
        <p:spPr>
          <a:xfrm>
            <a:off x="6138029" y="3853934"/>
            <a:ext cx="4108013" cy="297894"/>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Lack contextual understanding of job roles.</a:t>
            </a:r>
            <a:endParaRPr lang="en-US" sz="1450" dirty="0"/>
          </a:p>
        </p:txBody>
      </p:sp>
      <p:sp>
        <p:nvSpPr>
          <p:cNvPr id="7" name="Text 4"/>
          <p:cNvSpPr/>
          <p:nvPr/>
        </p:nvSpPr>
        <p:spPr>
          <a:xfrm>
            <a:off x="6138029" y="4216956"/>
            <a:ext cx="4108013" cy="595789"/>
          </a:xfrm>
          <a:prstGeom prst="rect">
            <a:avLst/>
          </a:prstGeom>
          <a:noFill/>
          <a:ln/>
        </p:spPr>
        <p:txBody>
          <a:bodyPr wrap="squar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Offer generic advice without specific examples.</a:t>
            </a:r>
            <a:endParaRPr lang="en-US" sz="1450" dirty="0"/>
          </a:p>
        </p:txBody>
      </p:sp>
      <p:sp>
        <p:nvSpPr>
          <p:cNvPr id="8" name="Text 5"/>
          <p:cNvSpPr/>
          <p:nvPr/>
        </p:nvSpPr>
        <p:spPr>
          <a:xfrm>
            <a:off x="6138029" y="4877872"/>
            <a:ext cx="4108013" cy="595789"/>
          </a:xfrm>
          <a:prstGeom prst="rect">
            <a:avLst/>
          </a:prstGeom>
          <a:noFill/>
          <a:ln/>
        </p:spPr>
        <p:txBody>
          <a:bodyPr wrap="squar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Fail to categorise feedback effectively, making it hard to prioritise.</a:t>
            </a:r>
            <a:endParaRPr lang="en-US" sz="1450" dirty="0"/>
          </a:p>
        </p:txBody>
      </p:sp>
      <p:sp>
        <p:nvSpPr>
          <p:cNvPr id="9" name="Text 6"/>
          <p:cNvSpPr/>
          <p:nvPr/>
        </p:nvSpPr>
        <p:spPr>
          <a:xfrm>
            <a:off x="6138029" y="5538788"/>
            <a:ext cx="4108013" cy="595789"/>
          </a:xfrm>
          <a:prstGeom prst="rect">
            <a:avLst/>
          </a:prstGeom>
          <a:noFill/>
          <a:ln/>
        </p:spPr>
        <p:txBody>
          <a:bodyPr wrap="squar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Are primarily rule-based, missing nuances only AI can detect.</a:t>
            </a:r>
            <a:endParaRPr lang="en-US" sz="1450" dirty="0"/>
          </a:p>
        </p:txBody>
      </p:sp>
      <p:pic>
        <p:nvPicPr>
          <p:cNvPr id="10" name="Image 1" descr="preencoded.png">    </p:cNvPr>
          <p:cNvPicPr>
            <a:picLocks noChangeAspect="1"/>
          </p:cNvPicPr>
          <p:nvPr/>
        </p:nvPicPr>
        <p:blipFill>
          <a:blip r:embed="rId2"/>
          <a:stretch>
            <a:fillRect/>
          </a:stretch>
        </p:blipFill>
        <p:spPr>
          <a:xfrm>
            <a:off x="10707767" y="2578775"/>
            <a:ext cx="3278505" cy="3278505"/>
          </a:xfrm>
          <a:prstGeom prst="rect">
            <a:avLst/>
          </a:prstGeom>
        </p:spPr>
      </p:pic>
      <p:sp>
        <p:nvSpPr>
          <p:cNvPr id="11" name="Text 7"/>
          <p:cNvSpPr/>
          <p:nvPr/>
        </p:nvSpPr>
        <p:spPr>
          <a:xfrm>
            <a:off x="6138029" y="6409134"/>
            <a:ext cx="7840742" cy="893683"/>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Our system addresses these shortcomings by integrating intelligent, structured feedback. It aims to provide nuanced, actionable insights that are easily understood and applied by users, significantly improving the overall resume evaluation process.</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37672" y="743426"/>
            <a:ext cx="7841456" cy="1163241"/>
          </a:xfrm>
          <a:prstGeom prst="rect">
            <a:avLst/>
          </a:prstGeom>
          <a:noFill/>
          <a:ln/>
        </p:spPr>
        <p:txBody>
          <a:bodyPr wrap="square" lIns="0" tIns="0" rIns="0" bIns="0" rtlCol="0" anchor="t"/>
          <a:lstStyle/>
          <a:p>
            <a:pPr algn="l" indent="0" marL="0">
              <a:lnSpc>
                <a:spcPts val="4550"/>
              </a:lnSpc>
              <a:buNone/>
            </a:pPr>
            <a:r>
              <a:rPr lang="en-US" sz="3650" b="1" dirty="0">
                <a:solidFill>
                  <a:srgbClr val="000000"/>
                </a:solidFill>
                <a:latin typeface="Inter Bold" pitchFamily="34" charset="0"/>
                <a:ea typeface="Inter Bold" pitchFamily="34" charset="-122"/>
                <a:cs typeface="Inter Bold" pitchFamily="34" charset="-120"/>
              </a:rPr>
              <a:t>System Analysis: Foundations for Success</a:t>
            </a:r>
            <a:endParaRPr lang="en-US" sz="3650" dirty="0"/>
          </a:p>
        </p:txBody>
      </p:sp>
      <p:sp>
        <p:nvSpPr>
          <p:cNvPr id="4" name="Shape 1"/>
          <p:cNvSpPr/>
          <p:nvPr/>
        </p:nvSpPr>
        <p:spPr>
          <a:xfrm>
            <a:off x="6137672" y="2185749"/>
            <a:ext cx="3827621" cy="3133844"/>
          </a:xfrm>
          <a:prstGeom prst="roundRect">
            <a:avLst>
              <a:gd name="adj" fmla="val 2494"/>
            </a:avLst>
          </a:prstGeom>
          <a:solidFill>
            <a:srgbClr val="DADBF1"/>
          </a:solidFill>
          <a:ln w="7620">
            <a:solidFill>
              <a:srgbClr val="C0C1D7"/>
            </a:solidFill>
            <a:prstDash val="solid"/>
          </a:ln>
        </p:spPr>
      </p:sp>
      <p:sp>
        <p:nvSpPr>
          <p:cNvPr id="5" name="Text 2"/>
          <p:cNvSpPr/>
          <p:nvPr/>
        </p:nvSpPr>
        <p:spPr>
          <a:xfrm>
            <a:off x="6331387" y="2379464"/>
            <a:ext cx="2823091" cy="290751"/>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Inter Bold" pitchFamily="34" charset="0"/>
                <a:ea typeface="Inter Bold" pitchFamily="34" charset="-122"/>
                <a:cs typeface="Inter Bold" pitchFamily="34" charset="-120"/>
              </a:rPr>
              <a:t>Functional Requirements</a:t>
            </a:r>
            <a:endParaRPr lang="en-US" sz="1800" dirty="0"/>
          </a:p>
        </p:txBody>
      </p:sp>
      <p:sp>
        <p:nvSpPr>
          <p:cNvPr id="6" name="Text 3"/>
          <p:cNvSpPr/>
          <p:nvPr/>
        </p:nvSpPr>
        <p:spPr>
          <a:xfrm>
            <a:off x="6331387" y="2781776"/>
            <a:ext cx="3440192" cy="297656"/>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Resume parsing and extraction.</a:t>
            </a:r>
            <a:endParaRPr lang="en-US" sz="1450" dirty="0"/>
          </a:p>
        </p:txBody>
      </p:sp>
      <p:sp>
        <p:nvSpPr>
          <p:cNvPr id="7" name="Text 4"/>
          <p:cNvSpPr/>
          <p:nvPr/>
        </p:nvSpPr>
        <p:spPr>
          <a:xfrm>
            <a:off x="6331387" y="3144560"/>
            <a:ext cx="3440192" cy="297656"/>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Rule-based content analysis.</a:t>
            </a:r>
            <a:endParaRPr lang="en-US" sz="1450" dirty="0"/>
          </a:p>
        </p:txBody>
      </p:sp>
      <p:sp>
        <p:nvSpPr>
          <p:cNvPr id="8" name="Text 5"/>
          <p:cNvSpPr/>
          <p:nvPr/>
        </p:nvSpPr>
        <p:spPr>
          <a:xfrm>
            <a:off x="6331387" y="3507343"/>
            <a:ext cx="3440192" cy="595313"/>
          </a:xfrm>
          <a:prstGeom prst="rect">
            <a:avLst/>
          </a:prstGeom>
          <a:noFill/>
          <a:ln/>
        </p:spPr>
        <p:txBody>
          <a:bodyPr wrap="squar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ML-driven suggestion classification.</a:t>
            </a:r>
            <a:endParaRPr lang="en-US" sz="1450" dirty="0"/>
          </a:p>
        </p:txBody>
      </p:sp>
      <p:sp>
        <p:nvSpPr>
          <p:cNvPr id="9" name="Text 6"/>
          <p:cNvSpPr/>
          <p:nvPr/>
        </p:nvSpPr>
        <p:spPr>
          <a:xfrm>
            <a:off x="6331387" y="4167783"/>
            <a:ext cx="3440192" cy="297656"/>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Output generation for UI/API.</a:t>
            </a:r>
            <a:endParaRPr lang="en-US" sz="1450" dirty="0"/>
          </a:p>
        </p:txBody>
      </p:sp>
      <p:sp>
        <p:nvSpPr>
          <p:cNvPr id="10" name="Text 7"/>
          <p:cNvSpPr/>
          <p:nvPr/>
        </p:nvSpPr>
        <p:spPr>
          <a:xfrm>
            <a:off x="6331387" y="4530566"/>
            <a:ext cx="3440192" cy="595313"/>
          </a:xfrm>
          <a:prstGeom prst="rect">
            <a:avLst/>
          </a:prstGeom>
          <a:noFill/>
          <a:ln/>
        </p:spPr>
        <p:txBody>
          <a:bodyPr wrap="squar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User authentication and profile management.</a:t>
            </a:r>
            <a:endParaRPr lang="en-US" sz="1450" dirty="0"/>
          </a:p>
        </p:txBody>
      </p:sp>
      <p:sp>
        <p:nvSpPr>
          <p:cNvPr id="11" name="Shape 8"/>
          <p:cNvSpPr/>
          <p:nvPr/>
        </p:nvSpPr>
        <p:spPr>
          <a:xfrm>
            <a:off x="10151388" y="2185749"/>
            <a:ext cx="3827740" cy="3133844"/>
          </a:xfrm>
          <a:prstGeom prst="roundRect">
            <a:avLst>
              <a:gd name="adj" fmla="val 2494"/>
            </a:avLst>
          </a:prstGeom>
          <a:solidFill>
            <a:srgbClr val="DADBF1"/>
          </a:solidFill>
          <a:ln w="7620">
            <a:solidFill>
              <a:srgbClr val="C0C1D7"/>
            </a:solidFill>
            <a:prstDash val="solid"/>
          </a:ln>
        </p:spPr>
      </p:sp>
      <p:sp>
        <p:nvSpPr>
          <p:cNvPr id="12" name="Text 9"/>
          <p:cNvSpPr/>
          <p:nvPr/>
        </p:nvSpPr>
        <p:spPr>
          <a:xfrm>
            <a:off x="10345103" y="2379464"/>
            <a:ext cx="3396496" cy="290751"/>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Inter Bold" pitchFamily="34" charset="0"/>
                <a:ea typeface="Inter Bold" pitchFamily="34" charset="-122"/>
                <a:cs typeface="Inter Bold" pitchFamily="34" charset="-120"/>
              </a:rPr>
              <a:t>Non-Functional Requirements</a:t>
            </a:r>
            <a:endParaRPr lang="en-US" sz="1800" dirty="0"/>
          </a:p>
        </p:txBody>
      </p:sp>
      <p:sp>
        <p:nvSpPr>
          <p:cNvPr id="13" name="Text 10"/>
          <p:cNvSpPr/>
          <p:nvPr/>
        </p:nvSpPr>
        <p:spPr>
          <a:xfrm>
            <a:off x="10345103" y="2781776"/>
            <a:ext cx="3440311" cy="297656"/>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High accuracy in classification.</a:t>
            </a:r>
            <a:endParaRPr lang="en-US" sz="1450" dirty="0"/>
          </a:p>
        </p:txBody>
      </p:sp>
      <p:sp>
        <p:nvSpPr>
          <p:cNvPr id="14" name="Text 11"/>
          <p:cNvSpPr/>
          <p:nvPr/>
        </p:nvSpPr>
        <p:spPr>
          <a:xfrm>
            <a:off x="10345103" y="3144560"/>
            <a:ext cx="3440311" cy="297656"/>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Fast processing of resumes.</a:t>
            </a:r>
            <a:endParaRPr lang="en-US" sz="1450" dirty="0"/>
          </a:p>
        </p:txBody>
      </p:sp>
      <p:sp>
        <p:nvSpPr>
          <p:cNvPr id="15" name="Text 12"/>
          <p:cNvSpPr/>
          <p:nvPr/>
        </p:nvSpPr>
        <p:spPr>
          <a:xfrm>
            <a:off x="10345103" y="3507343"/>
            <a:ext cx="3440311" cy="297656"/>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Scalability for large user bases.</a:t>
            </a:r>
            <a:endParaRPr lang="en-US" sz="1450" dirty="0"/>
          </a:p>
        </p:txBody>
      </p:sp>
      <p:sp>
        <p:nvSpPr>
          <p:cNvPr id="16" name="Text 13"/>
          <p:cNvSpPr/>
          <p:nvPr/>
        </p:nvSpPr>
        <p:spPr>
          <a:xfrm>
            <a:off x="10345103" y="3870127"/>
            <a:ext cx="3440311" cy="297656"/>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User-friendly interface.</a:t>
            </a:r>
            <a:endParaRPr lang="en-US" sz="1450" dirty="0"/>
          </a:p>
        </p:txBody>
      </p:sp>
      <p:sp>
        <p:nvSpPr>
          <p:cNvPr id="17" name="Text 14"/>
          <p:cNvSpPr/>
          <p:nvPr/>
        </p:nvSpPr>
        <p:spPr>
          <a:xfrm>
            <a:off x="10345103" y="4232910"/>
            <a:ext cx="3440311" cy="297656"/>
          </a:xfrm>
          <a:prstGeom prst="rect">
            <a:avLst/>
          </a:prstGeom>
          <a:noFill/>
          <a:ln/>
        </p:spPr>
        <p:txBody>
          <a:bodyPr wrap="none" lIns="0" tIns="0" rIns="0" bIns="0" rtlCol="0" anchor="t"/>
          <a:lstStyle/>
          <a:p>
            <a:pPr algn="l" marL="342900" indent="-342900">
              <a:lnSpc>
                <a:spcPts val="2300"/>
              </a:lnSpc>
              <a:buSzPct val="100000"/>
              <a:buChar char="•"/>
            </a:pPr>
            <a:r>
              <a:rPr lang="en-US" sz="1450" dirty="0">
                <a:solidFill>
                  <a:srgbClr val="272525"/>
                </a:solidFill>
                <a:latin typeface="Inter" pitchFamily="34" charset="0"/>
                <a:ea typeface="Inter" pitchFamily="34" charset="-122"/>
                <a:cs typeface="Inter" pitchFamily="34" charset="-120"/>
              </a:rPr>
              <a:t>Robust data security and privacy.</a:t>
            </a:r>
            <a:endParaRPr lang="en-US" sz="1450" dirty="0"/>
          </a:p>
        </p:txBody>
      </p:sp>
      <p:sp>
        <p:nvSpPr>
          <p:cNvPr id="18" name="Shape 15"/>
          <p:cNvSpPr/>
          <p:nvPr/>
        </p:nvSpPr>
        <p:spPr>
          <a:xfrm>
            <a:off x="6137672" y="5505688"/>
            <a:ext cx="7841456" cy="1980367"/>
          </a:xfrm>
          <a:prstGeom prst="roundRect">
            <a:avLst>
              <a:gd name="adj" fmla="val 3947"/>
            </a:avLst>
          </a:prstGeom>
          <a:solidFill>
            <a:srgbClr val="DADBF1"/>
          </a:solidFill>
          <a:ln w="7620">
            <a:solidFill>
              <a:srgbClr val="C0C1D7"/>
            </a:solidFill>
            <a:prstDash val="solid"/>
          </a:ln>
        </p:spPr>
      </p:sp>
      <p:sp>
        <p:nvSpPr>
          <p:cNvPr id="19" name="Text 16"/>
          <p:cNvSpPr/>
          <p:nvPr/>
        </p:nvSpPr>
        <p:spPr>
          <a:xfrm>
            <a:off x="6331387" y="5699403"/>
            <a:ext cx="3040737" cy="290751"/>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Inter Bold" pitchFamily="34" charset="0"/>
                <a:ea typeface="Inter Bold" pitchFamily="34" charset="-122"/>
                <a:cs typeface="Inter Bold" pitchFamily="34" charset="-120"/>
              </a:rPr>
              <a:t>Feasibility Study Summary</a:t>
            </a:r>
            <a:endParaRPr lang="en-US" sz="1800" dirty="0"/>
          </a:p>
        </p:txBody>
      </p:sp>
      <p:sp>
        <p:nvSpPr>
          <p:cNvPr id="20" name="Text 17"/>
          <p:cNvSpPr/>
          <p:nvPr/>
        </p:nvSpPr>
        <p:spPr>
          <a:xfrm>
            <a:off x="6331387" y="6101715"/>
            <a:ext cx="7454027" cy="1190625"/>
          </a:xfrm>
          <a:prstGeom prst="rect">
            <a:avLst/>
          </a:prstGeom>
          <a:noFill/>
          <a:ln/>
        </p:spPr>
        <p:txBody>
          <a:bodyPr wrap="square" lIns="0" tIns="0" rIns="0" bIns="0" rtlCol="0" anchor="t"/>
          <a:lstStyle/>
          <a:p>
            <a:pPr algn="l" indent="0" marL="0">
              <a:lnSpc>
                <a:spcPts val="2300"/>
              </a:lnSpc>
              <a:buNone/>
            </a:pPr>
            <a:r>
              <a:rPr lang="en-US" sz="1450" dirty="0">
                <a:solidFill>
                  <a:srgbClr val="272525"/>
                </a:solidFill>
                <a:latin typeface="Inter" pitchFamily="34" charset="0"/>
                <a:ea typeface="Inter" pitchFamily="34" charset="-122"/>
                <a:cs typeface="Inter" pitchFamily="34" charset="-120"/>
              </a:rPr>
              <a:t>The project is deemed highly feasible, both technically and economically. The availability of open-source ML libraries and data processing tools significantly reduces development costs and accelerates implementation. Market demand for intelligent resume tools ensures strong potential for adoption.</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53308"/>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System Architecture: A Unified Approach</a:t>
            </a:r>
            <a:endParaRPr lang="en-US" sz="4450" dirty="0"/>
          </a:p>
        </p:txBody>
      </p:sp>
      <p:pic>
        <p:nvPicPr>
          <p:cNvPr id="4" name="Image 1" descr="preencoded.png">    </p:cNvPr>
          <p:cNvPicPr>
            <a:picLocks noChangeAspect="1"/>
          </p:cNvPicPr>
          <p:nvPr/>
        </p:nvPicPr>
        <p:blipFill>
          <a:blip r:embed="rId2"/>
          <a:stretch>
            <a:fillRect/>
          </a:stretch>
        </p:blipFill>
        <p:spPr>
          <a:xfrm>
            <a:off x="793790" y="2511028"/>
            <a:ext cx="7556421" cy="3258502"/>
          </a:xfrm>
          <a:prstGeom prst="rect">
            <a:avLst/>
          </a:prstGeom>
        </p:spPr>
      </p:pic>
      <p:sp>
        <p:nvSpPr>
          <p:cNvPr id="5" name="Text 1"/>
          <p:cNvSpPr/>
          <p:nvPr/>
        </p:nvSpPr>
        <p:spPr>
          <a:xfrm>
            <a:off x="1302258" y="5151596"/>
            <a:ext cx="1714297" cy="214287"/>
          </a:xfrm>
          <a:prstGeom prst="rect">
            <a:avLst/>
          </a:prstGeom>
          <a:noFill/>
          <a:ln/>
        </p:spPr>
        <p:txBody>
          <a:bodyPr wrap="none" lIns="0" tIns="0" rIns="0" bIns="0" rtlCol="0" anchor="t"/>
          <a:lstStyle/>
          <a:p>
            <a:pPr algn="l" indent="0" marL="0">
              <a:lnSpc>
                <a:spcPts val="1650"/>
              </a:lnSpc>
              <a:buNone/>
            </a:pPr>
            <a:r>
              <a:rPr lang="en-US" sz="1350" b="1" dirty="0">
                <a:solidFill>
                  <a:srgbClr val="FFFFFF"/>
                </a:solidFill>
                <a:latin typeface="Inter Bold" pitchFamily="34" charset="0"/>
                <a:ea typeface="Inter Bold" pitchFamily="34" charset="-122"/>
                <a:cs typeface="Inter Bold" pitchFamily="34" charset="-120"/>
              </a:rPr>
              <a:t>ML Classifier</a:t>
            </a:r>
            <a:endParaRPr lang="en-US" sz="1350" dirty="0"/>
          </a:p>
        </p:txBody>
      </p:sp>
      <p:sp>
        <p:nvSpPr>
          <p:cNvPr id="6" name="Text 2"/>
          <p:cNvSpPr/>
          <p:nvPr/>
        </p:nvSpPr>
        <p:spPr>
          <a:xfrm>
            <a:off x="1302258" y="4397306"/>
            <a:ext cx="1838107" cy="214287"/>
          </a:xfrm>
          <a:prstGeom prst="rect">
            <a:avLst/>
          </a:prstGeom>
          <a:noFill/>
          <a:ln/>
        </p:spPr>
        <p:txBody>
          <a:bodyPr wrap="none" lIns="0" tIns="0" rIns="0" bIns="0" rtlCol="0" anchor="t"/>
          <a:lstStyle/>
          <a:p>
            <a:pPr algn="l" indent="0" marL="0">
              <a:lnSpc>
                <a:spcPts val="1650"/>
              </a:lnSpc>
              <a:buNone/>
            </a:pPr>
            <a:r>
              <a:rPr lang="en-US" sz="1350" b="1" dirty="0">
                <a:solidFill>
                  <a:srgbClr val="FFFFFF"/>
                </a:solidFill>
                <a:latin typeface="Inter Bold" pitchFamily="34" charset="0"/>
                <a:ea typeface="Inter Bold" pitchFamily="34" charset="-122"/>
                <a:cs typeface="Inter Bold" pitchFamily="34" charset="-120"/>
              </a:rPr>
              <a:t>Suggestion Generator</a:t>
            </a:r>
            <a:endParaRPr lang="en-US" sz="1350" dirty="0"/>
          </a:p>
        </p:txBody>
      </p:sp>
      <p:sp>
        <p:nvSpPr>
          <p:cNvPr id="7" name="Text 3"/>
          <p:cNvSpPr/>
          <p:nvPr/>
        </p:nvSpPr>
        <p:spPr>
          <a:xfrm>
            <a:off x="1302258" y="3650634"/>
            <a:ext cx="1714297" cy="214287"/>
          </a:xfrm>
          <a:prstGeom prst="rect">
            <a:avLst/>
          </a:prstGeom>
          <a:noFill/>
          <a:ln/>
        </p:spPr>
        <p:txBody>
          <a:bodyPr wrap="none" lIns="0" tIns="0" rIns="0" bIns="0" rtlCol="0" anchor="t"/>
          <a:lstStyle/>
          <a:p>
            <a:pPr algn="l" indent="0" marL="0">
              <a:lnSpc>
                <a:spcPts val="1650"/>
              </a:lnSpc>
              <a:buNone/>
            </a:pPr>
            <a:r>
              <a:rPr lang="en-US" sz="1350" b="1" dirty="0">
                <a:solidFill>
                  <a:srgbClr val="FFFFFF"/>
                </a:solidFill>
                <a:latin typeface="Inter Bold" pitchFamily="34" charset="0"/>
                <a:ea typeface="Inter Bold" pitchFamily="34" charset="-122"/>
                <a:cs typeface="Inter Bold" pitchFamily="34" charset="-120"/>
              </a:rPr>
              <a:t>Analysis</a:t>
            </a:r>
            <a:endParaRPr lang="en-US" sz="1350" dirty="0"/>
          </a:p>
        </p:txBody>
      </p:sp>
      <p:sp>
        <p:nvSpPr>
          <p:cNvPr id="8" name="Text 4"/>
          <p:cNvSpPr/>
          <p:nvPr/>
        </p:nvSpPr>
        <p:spPr>
          <a:xfrm>
            <a:off x="1302258" y="2896344"/>
            <a:ext cx="1714297" cy="214287"/>
          </a:xfrm>
          <a:prstGeom prst="rect">
            <a:avLst/>
          </a:prstGeom>
          <a:noFill/>
          <a:ln/>
        </p:spPr>
        <p:txBody>
          <a:bodyPr wrap="none" lIns="0" tIns="0" rIns="0" bIns="0" rtlCol="0" anchor="t"/>
          <a:lstStyle/>
          <a:p>
            <a:pPr algn="l" indent="0" marL="0">
              <a:lnSpc>
                <a:spcPts val="1650"/>
              </a:lnSpc>
              <a:buNone/>
            </a:pPr>
            <a:r>
              <a:rPr lang="en-US" sz="1350" b="1" dirty="0">
                <a:solidFill>
                  <a:srgbClr val="FFFFFF"/>
                </a:solidFill>
                <a:latin typeface="Inter Bold" pitchFamily="34" charset="0"/>
                <a:ea typeface="Inter Bold" pitchFamily="34" charset="-122"/>
                <a:cs typeface="Inter Bold" pitchFamily="34" charset="-120"/>
              </a:rPr>
              <a:t>Data Input</a:t>
            </a:r>
            <a:endParaRPr lang="en-US" sz="1350" dirty="0"/>
          </a:p>
        </p:txBody>
      </p:sp>
      <p:sp>
        <p:nvSpPr>
          <p:cNvPr id="9" name="Text 5"/>
          <p:cNvSpPr/>
          <p:nvPr/>
        </p:nvSpPr>
        <p:spPr>
          <a:xfrm>
            <a:off x="793790" y="6024682"/>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Our system architecture is designed for modularity and scalability. Raw resume data enters the system, undergoes comprehensive analysis, and then flows through our suggestion generation and machine learning classification modules to produce actionable output.</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174790"/>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Workflow Overview: From Input to Insight</a:t>
            </a:r>
            <a:endParaRPr lang="en-US" sz="4450" dirty="0"/>
          </a:p>
        </p:txBody>
      </p:sp>
      <p:sp>
        <p:nvSpPr>
          <p:cNvPr id="4" name="Text 1"/>
          <p:cNvSpPr/>
          <p:nvPr/>
        </p:nvSpPr>
        <p:spPr>
          <a:xfrm>
            <a:off x="793790" y="2932509"/>
            <a:ext cx="7556421"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system's high-level workflow begins with resume input, which is then parsed and fed into our analysis engine. This engine identifies areas for improvement, generating initial suggestions. These suggestions are then enriched and categorised by the ML classifier before being presented as structured feedback to the user or integrated via API.</a:t>
            </a:r>
            <a:endParaRPr lang="en-US" sz="1750" dirty="0"/>
          </a:p>
        </p:txBody>
      </p:sp>
      <p:sp>
        <p:nvSpPr>
          <p:cNvPr id="5" name="Shape 2"/>
          <p:cNvSpPr/>
          <p:nvPr/>
        </p:nvSpPr>
        <p:spPr>
          <a:xfrm>
            <a:off x="793790" y="5365075"/>
            <a:ext cx="7556421" cy="1689616"/>
          </a:xfrm>
          <a:prstGeom prst="roundRect">
            <a:avLst>
              <a:gd name="adj" fmla="val 5638"/>
            </a:avLst>
          </a:prstGeom>
          <a:solidFill>
            <a:srgbClr val="C7C9EA"/>
          </a:solidFill>
          <a:ln/>
        </p:spPr>
      </p:sp>
      <p:pic>
        <p:nvPicPr>
          <p:cNvPr id="6" name="Image 1" descr="preencoded.png">    </p:cNvPr>
          <p:cNvPicPr>
            <a:picLocks noChangeAspect="1"/>
          </p:cNvPicPr>
          <p:nvPr/>
        </p:nvPicPr>
        <p:blipFill>
          <a:blip r:embed="rId2"/>
          <a:stretch>
            <a:fillRect/>
          </a:stretch>
        </p:blipFill>
        <p:spPr>
          <a:xfrm>
            <a:off x="1020604" y="5709166"/>
            <a:ext cx="283488" cy="226814"/>
          </a:xfrm>
          <a:prstGeom prst="rect">
            <a:avLst/>
          </a:prstGeom>
        </p:spPr>
      </p:pic>
      <p:sp>
        <p:nvSpPr>
          <p:cNvPr id="7" name="Text 3"/>
          <p:cNvSpPr/>
          <p:nvPr/>
        </p:nvSpPr>
        <p:spPr>
          <a:xfrm>
            <a:off x="1530906" y="5648563"/>
            <a:ext cx="6592491" cy="1088708"/>
          </a:xfrm>
          <a:prstGeom prst="rect">
            <a:avLst/>
          </a:prstGeom>
          <a:noFill/>
          <a:ln/>
        </p:spPr>
        <p:txBody>
          <a:bodyPr wrap="square" lIns="0" tIns="0" rIns="0" bIns="0" rtlCol="0" anchor="t"/>
          <a:lstStyle/>
          <a:p>
            <a:pPr algn="l" indent="0" marL="0">
              <a:lnSpc>
                <a:spcPts val="2850"/>
              </a:lnSpc>
              <a:buNone/>
            </a:pPr>
            <a:r>
              <a:rPr lang="en-US" sz="1750" dirty="0">
                <a:solidFill>
                  <a:srgbClr val="000000"/>
                </a:solidFill>
                <a:latin typeface="Inter" pitchFamily="34" charset="0"/>
                <a:ea typeface="Inter" pitchFamily="34" charset="-122"/>
                <a:cs typeface="Inter" pitchFamily="34" charset="-120"/>
              </a:rPr>
              <a:t>This streamlined process ensures efficient and accurate feedback delivery, enabling users to quickly identify and address resume shortcomings.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28901" y="633293"/>
            <a:ext cx="12705874" cy="650796"/>
          </a:xfrm>
          <a:prstGeom prst="rect">
            <a:avLst/>
          </a:prstGeom>
          <a:noFill/>
          <a:ln/>
        </p:spPr>
        <p:txBody>
          <a:bodyPr wrap="none" lIns="0" tIns="0" rIns="0" bIns="0" rtlCol="0" anchor="t"/>
          <a:lstStyle/>
          <a:p>
            <a:pPr algn="l" indent="0" marL="0">
              <a:lnSpc>
                <a:spcPts val="5100"/>
              </a:lnSpc>
              <a:buNone/>
            </a:pPr>
            <a:r>
              <a:rPr lang="en-US" sz="4050" b="1" dirty="0">
                <a:solidFill>
                  <a:srgbClr val="000000"/>
                </a:solidFill>
                <a:latin typeface="Inter Bold" pitchFamily="34" charset="0"/>
                <a:ea typeface="Inter Bold" pitchFamily="34" charset="-122"/>
                <a:cs typeface="Inter Bold" pitchFamily="34" charset="-120"/>
              </a:rPr>
              <a:t>Dataset Creation: Fueling Intelligent Classification</a:t>
            </a:r>
            <a:endParaRPr lang="en-US" sz="4050" dirty="0"/>
          </a:p>
        </p:txBody>
      </p:sp>
      <p:sp>
        <p:nvSpPr>
          <p:cNvPr id="3" name="Text 1"/>
          <p:cNvSpPr/>
          <p:nvPr/>
        </p:nvSpPr>
        <p:spPr>
          <a:xfrm>
            <a:off x="728901" y="1783794"/>
            <a:ext cx="7700248" cy="666274"/>
          </a:xfrm>
          <a:prstGeom prst="rect">
            <a:avLst/>
          </a:prstGeom>
          <a:noFill/>
          <a:ln/>
        </p:spPr>
        <p:txBody>
          <a:bodyPr wrap="square" lIns="0" tIns="0" rIns="0" bIns="0" rtlCol="0" anchor="t"/>
          <a:lstStyle/>
          <a:p>
            <a:pPr algn="l" indent="0" marL="0">
              <a:lnSpc>
                <a:spcPts val="2600"/>
              </a:lnSpc>
              <a:buNone/>
            </a:pPr>
            <a:r>
              <a:rPr lang="en-US" sz="1600" dirty="0">
                <a:solidFill>
                  <a:srgbClr val="272525"/>
                </a:solidFill>
                <a:latin typeface="Inter" pitchFamily="34" charset="0"/>
                <a:ea typeface="Inter" pitchFamily="34" charset="-122"/>
                <a:cs typeface="Inter" pitchFamily="34" charset="-120"/>
              </a:rPr>
              <a:t>A high-quality dataset is paramount for robust ML classification. We meticulously crafted a unique dataset featuring:</a:t>
            </a:r>
            <a:endParaRPr lang="en-US" sz="1600" dirty="0"/>
          </a:p>
        </p:txBody>
      </p:sp>
      <p:sp>
        <p:nvSpPr>
          <p:cNvPr id="4" name="Text 2"/>
          <p:cNvSpPr/>
          <p:nvPr/>
        </p:nvSpPr>
        <p:spPr>
          <a:xfrm>
            <a:off x="728901" y="2637473"/>
            <a:ext cx="7700248" cy="666274"/>
          </a:xfrm>
          <a:prstGeom prst="rect">
            <a:avLst/>
          </a:prstGeom>
          <a:noFill/>
          <a:ln/>
        </p:spPr>
        <p:txBody>
          <a:bodyPr wrap="square" lIns="0" tIns="0" rIns="0" bIns="0" rtlCol="0" anchor="t"/>
          <a:lstStyle/>
          <a:p>
            <a:pPr algn="l" marL="342900" indent="-342900">
              <a:lnSpc>
                <a:spcPts val="2600"/>
              </a:lnSpc>
              <a:buSzPct val="100000"/>
              <a:buChar char="•"/>
            </a:pPr>
            <a:r>
              <a:rPr lang="en-US" sz="1600" b="1" dirty="0">
                <a:solidFill>
                  <a:srgbClr val="272525"/>
                </a:solidFill>
                <a:latin typeface="Inter" pitchFamily="34" charset="0"/>
                <a:ea typeface="Inter" pitchFamily="34" charset="-122"/>
                <a:cs typeface="Inter" pitchFamily="34" charset="-120"/>
              </a:rPr>
              <a:t>10,000+ Paraphrased Suggestions:</a:t>
            </a:r>
            <a:pPr algn="l" indent="0" marL="0">
              <a:lnSpc>
                <a:spcPts val="2600"/>
              </a:lnSpc>
              <a:buNone/>
            </a:pPr>
            <a:r>
              <a:rPr lang="en-US" sz="1600" dirty="0">
                <a:solidFill>
                  <a:srgbClr val="272525"/>
                </a:solidFill>
                <a:latin typeface="Inter" pitchFamily="34" charset="0"/>
                <a:ea typeface="Inter" pitchFamily="34" charset="-122"/>
                <a:cs typeface="Inter" pitchFamily="34" charset="-120"/>
              </a:rPr>
              <a:t> Diverse phrasing to capture linguistic variations.</a:t>
            </a:r>
            <a:endParaRPr lang="en-US" sz="1600" dirty="0"/>
          </a:p>
        </p:txBody>
      </p:sp>
      <p:sp>
        <p:nvSpPr>
          <p:cNvPr id="5" name="Text 3"/>
          <p:cNvSpPr/>
          <p:nvPr/>
        </p:nvSpPr>
        <p:spPr>
          <a:xfrm>
            <a:off x="728901" y="3376613"/>
            <a:ext cx="7700248" cy="666274"/>
          </a:xfrm>
          <a:prstGeom prst="rect">
            <a:avLst/>
          </a:prstGeom>
          <a:noFill/>
          <a:ln/>
        </p:spPr>
        <p:txBody>
          <a:bodyPr wrap="square" lIns="0" tIns="0" rIns="0" bIns="0" rtlCol="0" anchor="t"/>
          <a:lstStyle/>
          <a:p>
            <a:pPr algn="l" marL="342900" indent="-342900">
              <a:lnSpc>
                <a:spcPts val="2600"/>
              </a:lnSpc>
              <a:buSzPct val="100000"/>
              <a:buChar char="•"/>
            </a:pPr>
            <a:r>
              <a:rPr lang="en-US" sz="1600" b="1" dirty="0">
                <a:solidFill>
                  <a:srgbClr val="272525"/>
                </a:solidFill>
                <a:latin typeface="Inter" pitchFamily="34" charset="0"/>
                <a:ea typeface="Inter" pitchFamily="34" charset="-122"/>
                <a:cs typeface="Inter" pitchFamily="34" charset="-120"/>
              </a:rPr>
              <a:t>Noise Augmentation:</a:t>
            </a:r>
            <a:pPr algn="l" indent="0" marL="0">
              <a:lnSpc>
                <a:spcPts val="2600"/>
              </a:lnSpc>
              <a:buNone/>
            </a:pPr>
            <a:r>
              <a:rPr lang="en-US" sz="1600" dirty="0">
                <a:solidFill>
                  <a:srgbClr val="272525"/>
                </a:solidFill>
                <a:latin typeface="Inter" pitchFamily="34" charset="0"/>
                <a:ea typeface="Inter" pitchFamily="34" charset="-122"/>
                <a:cs typeface="Inter" pitchFamily="34" charset="-120"/>
              </a:rPr>
              <a:t> Introducing controlled "noise" to enhance model robustness against real-world imperfections.</a:t>
            </a:r>
            <a:endParaRPr lang="en-US" sz="1600" dirty="0"/>
          </a:p>
        </p:txBody>
      </p:sp>
      <p:sp>
        <p:nvSpPr>
          <p:cNvPr id="6" name="Text 4"/>
          <p:cNvSpPr/>
          <p:nvPr/>
        </p:nvSpPr>
        <p:spPr>
          <a:xfrm>
            <a:off x="728901" y="4115753"/>
            <a:ext cx="7700248" cy="666274"/>
          </a:xfrm>
          <a:prstGeom prst="rect">
            <a:avLst/>
          </a:prstGeom>
          <a:noFill/>
          <a:ln/>
        </p:spPr>
        <p:txBody>
          <a:bodyPr wrap="square" lIns="0" tIns="0" rIns="0" bIns="0" rtlCol="0" anchor="t"/>
          <a:lstStyle/>
          <a:p>
            <a:pPr algn="l" marL="342900" indent="-342900">
              <a:lnSpc>
                <a:spcPts val="2600"/>
              </a:lnSpc>
              <a:buSzPct val="100000"/>
              <a:buChar char="•"/>
            </a:pPr>
            <a:r>
              <a:rPr lang="en-US" sz="1600" b="1" dirty="0">
                <a:solidFill>
                  <a:srgbClr val="272525"/>
                </a:solidFill>
                <a:latin typeface="Inter" pitchFamily="34" charset="0"/>
                <a:ea typeface="Inter" pitchFamily="34" charset="-122"/>
                <a:cs typeface="Inter" pitchFamily="34" charset="-120"/>
              </a:rPr>
              <a:t>Hard Negatives:</a:t>
            </a:r>
            <a:pPr algn="l" indent="0" marL="0">
              <a:lnSpc>
                <a:spcPts val="2600"/>
              </a:lnSpc>
              <a:buNone/>
            </a:pPr>
            <a:r>
              <a:rPr lang="en-US" sz="1600" dirty="0">
                <a:solidFill>
                  <a:srgbClr val="272525"/>
                </a:solidFill>
                <a:latin typeface="Inter" pitchFamily="34" charset="0"/>
                <a:ea typeface="Inter" pitchFamily="34" charset="-122"/>
                <a:cs typeface="Inter" pitchFamily="34" charset="-120"/>
              </a:rPr>
              <a:t> Carefully selected examples to challenge the model and refine its decision boundaries.</a:t>
            </a:r>
            <a:endParaRPr lang="en-US" sz="1600" dirty="0"/>
          </a:p>
        </p:txBody>
      </p:sp>
      <p:sp>
        <p:nvSpPr>
          <p:cNvPr id="7" name="Text 5"/>
          <p:cNvSpPr/>
          <p:nvPr/>
        </p:nvSpPr>
        <p:spPr>
          <a:xfrm>
            <a:off x="728901" y="4854893"/>
            <a:ext cx="7700248" cy="666274"/>
          </a:xfrm>
          <a:prstGeom prst="rect">
            <a:avLst/>
          </a:prstGeom>
          <a:noFill/>
          <a:ln/>
        </p:spPr>
        <p:txBody>
          <a:bodyPr wrap="square" lIns="0" tIns="0" rIns="0" bIns="0" rtlCol="0" anchor="t"/>
          <a:lstStyle/>
          <a:p>
            <a:pPr algn="l" marL="342900" indent="-342900">
              <a:lnSpc>
                <a:spcPts val="2600"/>
              </a:lnSpc>
              <a:buSzPct val="100000"/>
              <a:buChar char="•"/>
            </a:pPr>
            <a:r>
              <a:rPr lang="en-US" sz="1600" b="1" dirty="0">
                <a:solidFill>
                  <a:srgbClr val="272525"/>
                </a:solidFill>
                <a:latin typeface="Inter" pitchFamily="34" charset="0"/>
                <a:ea typeface="Inter" pitchFamily="34" charset="-122"/>
                <a:cs typeface="Inter" pitchFamily="34" charset="-120"/>
              </a:rPr>
              <a:t>Balanced Categories:</a:t>
            </a:r>
            <a:pPr algn="l" indent="0" marL="0">
              <a:lnSpc>
                <a:spcPts val="2600"/>
              </a:lnSpc>
              <a:buNone/>
            </a:pPr>
            <a:r>
              <a:rPr lang="en-US" sz="1600" dirty="0">
                <a:solidFill>
                  <a:srgbClr val="272525"/>
                </a:solidFill>
                <a:latin typeface="Inter" pitchFamily="34" charset="0"/>
                <a:ea typeface="Inter" pitchFamily="34" charset="-122"/>
                <a:cs typeface="Inter" pitchFamily="34" charset="-120"/>
              </a:rPr>
              <a:t> Ensuring equitable representation across all suggestion labels to prevent bias.</a:t>
            </a:r>
            <a:endParaRPr lang="en-US" sz="1600" dirty="0"/>
          </a:p>
        </p:txBody>
      </p:sp>
      <p:sp>
        <p:nvSpPr>
          <p:cNvPr id="8" name="Text 6"/>
          <p:cNvSpPr/>
          <p:nvPr/>
        </p:nvSpPr>
        <p:spPr>
          <a:xfrm>
            <a:off x="728901" y="5594033"/>
            <a:ext cx="7700248" cy="666274"/>
          </a:xfrm>
          <a:prstGeom prst="rect">
            <a:avLst/>
          </a:prstGeom>
          <a:noFill/>
          <a:ln/>
        </p:spPr>
        <p:txBody>
          <a:bodyPr wrap="square" lIns="0" tIns="0" rIns="0" bIns="0" rtlCol="0" anchor="t"/>
          <a:lstStyle/>
          <a:p>
            <a:pPr algn="l" marL="342900" indent="-342900">
              <a:lnSpc>
                <a:spcPts val="2600"/>
              </a:lnSpc>
              <a:buSzPct val="100000"/>
              <a:buChar char="•"/>
            </a:pPr>
            <a:r>
              <a:rPr lang="en-US" sz="1600" b="1" dirty="0">
                <a:solidFill>
                  <a:srgbClr val="272525"/>
                </a:solidFill>
                <a:latin typeface="Inter" pitchFamily="34" charset="0"/>
                <a:ea typeface="Inter" pitchFamily="34" charset="-122"/>
                <a:cs typeface="Inter" pitchFamily="34" charset="-120"/>
              </a:rPr>
              <a:t>Train-Test Split:</a:t>
            </a:r>
            <a:pPr algn="l" indent="0" marL="0">
              <a:lnSpc>
                <a:spcPts val="2600"/>
              </a:lnSpc>
              <a:buNone/>
            </a:pPr>
            <a:r>
              <a:rPr lang="en-US" sz="1600" dirty="0">
                <a:solidFill>
                  <a:srgbClr val="272525"/>
                </a:solidFill>
                <a:latin typeface="Inter" pitchFamily="34" charset="0"/>
                <a:ea typeface="Inter" pitchFamily="34" charset="-122"/>
                <a:cs typeface="Inter" pitchFamily="34" charset="-120"/>
              </a:rPr>
              <a:t> A standard 80/20 split was used for model training and unbiased performance evaluation.</a:t>
            </a:r>
            <a:endParaRPr lang="en-US" sz="1600" dirty="0"/>
          </a:p>
        </p:txBody>
      </p:sp>
      <p:pic>
        <p:nvPicPr>
          <p:cNvPr id="9" name="Image 0" descr="preencoded.png">    </p:cNvPr>
          <p:cNvPicPr>
            <a:picLocks noChangeAspect="1"/>
          </p:cNvPicPr>
          <p:nvPr/>
        </p:nvPicPr>
        <p:blipFill>
          <a:blip r:embed="rId1"/>
          <a:stretch>
            <a:fillRect/>
          </a:stretch>
        </p:blipFill>
        <p:spPr>
          <a:xfrm>
            <a:off x="8944928" y="1830586"/>
            <a:ext cx="4964073" cy="4964073"/>
          </a:xfrm>
          <a:prstGeom prst="rect">
            <a:avLst/>
          </a:prstGeom>
        </p:spPr>
      </p:pic>
      <p:sp>
        <p:nvSpPr>
          <p:cNvPr id="10" name="Text 7"/>
          <p:cNvSpPr/>
          <p:nvPr/>
        </p:nvSpPr>
        <p:spPr>
          <a:xfrm>
            <a:off x="728901" y="7263051"/>
            <a:ext cx="13172599" cy="333137"/>
          </a:xfrm>
          <a:prstGeom prst="rect">
            <a:avLst/>
          </a:prstGeom>
          <a:noFill/>
          <a:ln/>
        </p:spPr>
        <p:txBody>
          <a:bodyPr wrap="none" lIns="0" tIns="0" rIns="0" bIns="0" rtlCol="0" anchor="t"/>
          <a:lstStyle/>
          <a:p>
            <a:pPr algn="l" indent="0" marL="0">
              <a:lnSpc>
                <a:spcPts val="2600"/>
              </a:lnSpc>
              <a:buNone/>
            </a:pPr>
            <a:r>
              <a:rPr lang="en-US" sz="1600" dirty="0">
                <a:solidFill>
                  <a:srgbClr val="272525"/>
                </a:solidFill>
                <a:latin typeface="Inter" pitchFamily="34" charset="0"/>
                <a:ea typeface="Inter" pitchFamily="34" charset="-122"/>
                <a:cs typeface="Inter" pitchFamily="34" charset="-120"/>
              </a:rPr>
              <a:t>This comprehensive approach to dataset creation is key to the accuracy and reliability of our multi-label classification system.</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2025-12-04T20:25:55Z</dcterms:created>
  <dcterms:modified xsi:type="dcterms:W3CDTF">2025-12-04T20:25:55Z</dcterms:modified>
</cp:coreProperties>
</file>